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2" r:id="rId2"/>
    <p:sldId id="303" r:id="rId3"/>
    <p:sldId id="304" r:id="rId4"/>
    <p:sldId id="315" r:id="rId5"/>
    <p:sldId id="305" r:id="rId6"/>
    <p:sldId id="306" r:id="rId7"/>
    <p:sldId id="310" r:id="rId8"/>
    <p:sldId id="270" r:id="rId9"/>
    <p:sldId id="317" r:id="rId10"/>
    <p:sldId id="313" r:id="rId11"/>
    <p:sldId id="318" r:id="rId12"/>
    <p:sldId id="319" r:id="rId13"/>
    <p:sldId id="272" r:id="rId14"/>
    <p:sldId id="308" r:id="rId15"/>
    <p:sldId id="316" r:id="rId16"/>
    <p:sldId id="320" r:id="rId17"/>
    <p:sldId id="312" r:id="rId18"/>
    <p:sldId id="32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4660"/>
  </p:normalViewPr>
  <p:slideViewPr>
    <p:cSldViewPr snapToGrid="0">
      <p:cViewPr varScale="1">
        <p:scale>
          <a:sx n="84" d="100"/>
          <a:sy n="84" d="100"/>
        </p:scale>
        <p:origin x="15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6F0F94-FD8A-4888-A406-17A35311F335}" type="datetimeFigureOut">
              <a:rPr lang="en-US" smtClean="0"/>
              <a:t>09/09/2021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97F19-7505-4F18-BE51-A81C8CAB13C1}" type="slidenum">
              <a:rPr lang="en-US" smtClean="0"/>
              <a:t>‹#›</a:t>
            </a:fld>
            <a:endParaRPr lang="en-US"/>
          </a:p>
        </p:txBody>
      </p:sp>
    </p:spTree>
    <p:extLst>
      <p:ext uri="{BB962C8B-B14F-4D97-AF65-F5344CB8AC3E}">
        <p14:creationId xmlns:p14="http://schemas.microsoft.com/office/powerpoint/2010/main" val="30751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F0F94-FD8A-4888-A406-17A35311F335}" type="datetimeFigureOut">
              <a:rPr lang="en-US" smtClean="0"/>
              <a:t>09/09/2021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97F19-7505-4F18-BE51-A81C8CAB13C1}" type="slidenum">
              <a:rPr lang="en-US" smtClean="0"/>
              <a:t>‹#›</a:t>
            </a:fld>
            <a:endParaRPr lang="en-US"/>
          </a:p>
        </p:txBody>
      </p:sp>
    </p:spTree>
    <p:extLst>
      <p:ext uri="{BB962C8B-B14F-4D97-AF65-F5344CB8AC3E}">
        <p14:creationId xmlns:p14="http://schemas.microsoft.com/office/powerpoint/2010/main" val="400202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F0F94-FD8A-4888-A406-17A35311F335}" type="datetimeFigureOut">
              <a:rPr lang="en-US" smtClean="0"/>
              <a:t>09/09/2021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97F19-7505-4F18-BE51-A81C8CAB13C1}" type="slidenum">
              <a:rPr lang="en-US" smtClean="0"/>
              <a:t>‹#›</a:t>
            </a:fld>
            <a:endParaRPr lang="en-US"/>
          </a:p>
        </p:txBody>
      </p:sp>
    </p:spTree>
    <p:extLst>
      <p:ext uri="{BB962C8B-B14F-4D97-AF65-F5344CB8AC3E}">
        <p14:creationId xmlns:p14="http://schemas.microsoft.com/office/powerpoint/2010/main" val="343951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F0F94-FD8A-4888-A406-17A35311F335}" type="datetimeFigureOut">
              <a:rPr lang="en-US" smtClean="0"/>
              <a:t>09/09/2021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97F19-7505-4F18-BE51-A81C8CAB13C1}" type="slidenum">
              <a:rPr lang="en-US" smtClean="0"/>
              <a:t>‹#›</a:t>
            </a:fld>
            <a:endParaRPr lang="en-US"/>
          </a:p>
        </p:txBody>
      </p:sp>
    </p:spTree>
    <p:extLst>
      <p:ext uri="{BB962C8B-B14F-4D97-AF65-F5344CB8AC3E}">
        <p14:creationId xmlns:p14="http://schemas.microsoft.com/office/powerpoint/2010/main" val="3089148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6F0F94-FD8A-4888-A406-17A35311F335}" type="datetimeFigureOut">
              <a:rPr lang="en-US" smtClean="0"/>
              <a:t>09/09/2021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97F19-7505-4F18-BE51-A81C8CAB13C1}" type="slidenum">
              <a:rPr lang="en-US" smtClean="0"/>
              <a:t>‹#›</a:t>
            </a:fld>
            <a:endParaRPr lang="en-US"/>
          </a:p>
        </p:txBody>
      </p:sp>
    </p:spTree>
    <p:extLst>
      <p:ext uri="{BB962C8B-B14F-4D97-AF65-F5344CB8AC3E}">
        <p14:creationId xmlns:p14="http://schemas.microsoft.com/office/powerpoint/2010/main" val="416879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6F0F94-FD8A-4888-A406-17A35311F335}" type="datetimeFigureOut">
              <a:rPr lang="en-US" smtClean="0"/>
              <a:t>09/09/2021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97F19-7505-4F18-BE51-A81C8CAB13C1}" type="slidenum">
              <a:rPr lang="en-US" smtClean="0"/>
              <a:t>‹#›</a:t>
            </a:fld>
            <a:endParaRPr lang="en-US"/>
          </a:p>
        </p:txBody>
      </p:sp>
    </p:spTree>
    <p:extLst>
      <p:ext uri="{BB962C8B-B14F-4D97-AF65-F5344CB8AC3E}">
        <p14:creationId xmlns:p14="http://schemas.microsoft.com/office/powerpoint/2010/main" val="169750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6F0F94-FD8A-4888-A406-17A35311F335}" type="datetimeFigureOut">
              <a:rPr lang="en-US" smtClean="0"/>
              <a:t>09/09/2021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697F19-7505-4F18-BE51-A81C8CAB13C1}" type="slidenum">
              <a:rPr lang="en-US" smtClean="0"/>
              <a:t>‹#›</a:t>
            </a:fld>
            <a:endParaRPr lang="en-US"/>
          </a:p>
        </p:txBody>
      </p:sp>
    </p:spTree>
    <p:extLst>
      <p:ext uri="{BB962C8B-B14F-4D97-AF65-F5344CB8AC3E}">
        <p14:creationId xmlns:p14="http://schemas.microsoft.com/office/powerpoint/2010/main" val="66077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6F0F94-FD8A-4888-A406-17A35311F335}" type="datetimeFigureOut">
              <a:rPr lang="en-US" smtClean="0"/>
              <a:t>09/09/2021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697F19-7505-4F18-BE51-A81C8CAB13C1}" type="slidenum">
              <a:rPr lang="en-US" smtClean="0"/>
              <a:t>‹#›</a:t>
            </a:fld>
            <a:endParaRPr lang="en-US"/>
          </a:p>
        </p:txBody>
      </p:sp>
    </p:spTree>
    <p:extLst>
      <p:ext uri="{BB962C8B-B14F-4D97-AF65-F5344CB8AC3E}">
        <p14:creationId xmlns:p14="http://schemas.microsoft.com/office/powerpoint/2010/main" val="3140809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6F0F94-FD8A-4888-A406-17A35311F335}" type="datetimeFigureOut">
              <a:rPr lang="en-US" smtClean="0"/>
              <a:t>09/09/2021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697F19-7505-4F18-BE51-A81C8CAB13C1}" type="slidenum">
              <a:rPr lang="en-US" smtClean="0"/>
              <a:t>‹#›</a:t>
            </a:fld>
            <a:endParaRPr lang="en-US"/>
          </a:p>
        </p:txBody>
      </p:sp>
    </p:spTree>
    <p:extLst>
      <p:ext uri="{BB962C8B-B14F-4D97-AF65-F5344CB8AC3E}">
        <p14:creationId xmlns:p14="http://schemas.microsoft.com/office/powerpoint/2010/main" val="262585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6F0F94-FD8A-4888-A406-17A35311F335}" type="datetimeFigureOut">
              <a:rPr lang="en-US" smtClean="0"/>
              <a:t>09/09/2021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97F19-7505-4F18-BE51-A81C8CAB13C1}" type="slidenum">
              <a:rPr lang="en-US" smtClean="0"/>
              <a:t>‹#›</a:t>
            </a:fld>
            <a:endParaRPr lang="en-US"/>
          </a:p>
        </p:txBody>
      </p:sp>
    </p:spTree>
    <p:extLst>
      <p:ext uri="{BB962C8B-B14F-4D97-AF65-F5344CB8AC3E}">
        <p14:creationId xmlns:p14="http://schemas.microsoft.com/office/powerpoint/2010/main" val="4201033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6F0F94-FD8A-4888-A406-17A35311F335}" type="datetimeFigureOut">
              <a:rPr lang="en-US" smtClean="0"/>
              <a:t>09/09/2021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97F19-7505-4F18-BE51-A81C8CAB13C1}" type="slidenum">
              <a:rPr lang="en-US" smtClean="0"/>
              <a:t>‹#›</a:t>
            </a:fld>
            <a:endParaRPr lang="en-US"/>
          </a:p>
        </p:txBody>
      </p:sp>
    </p:spTree>
    <p:extLst>
      <p:ext uri="{BB962C8B-B14F-4D97-AF65-F5344CB8AC3E}">
        <p14:creationId xmlns:p14="http://schemas.microsoft.com/office/powerpoint/2010/main" val="2636929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F0F94-FD8A-4888-A406-17A35311F335}" type="datetimeFigureOut">
              <a:rPr lang="en-US" smtClean="0"/>
              <a:t>09/09/2021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97F19-7505-4F18-BE51-A81C8CAB13C1}" type="slidenum">
              <a:rPr lang="en-US" smtClean="0"/>
              <a:t>‹#›</a:t>
            </a:fld>
            <a:endParaRPr lang="en-US"/>
          </a:p>
        </p:txBody>
      </p:sp>
    </p:spTree>
    <p:extLst>
      <p:ext uri="{BB962C8B-B14F-4D97-AF65-F5344CB8AC3E}">
        <p14:creationId xmlns:p14="http://schemas.microsoft.com/office/powerpoint/2010/main" val="1290658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Bộ 10 chủ đề hình nền powerpoint cực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
            <a:ext cx="12192000" cy="6858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728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hình nền powerpoint đẹp 2016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476"/>
            <a:ext cx="12192000" cy="81132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76536" y="727784"/>
            <a:ext cx="8861777" cy="461665"/>
          </a:xfrm>
          <a:prstGeom prst="rect">
            <a:avLst/>
          </a:prstGeom>
        </p:spPr>
        <p:txBody>
          <a:bodyPr wrap="square">
            <a:spAutoFit/>
          </a:bodyPr>
          <a:lstStyle/>
          <a:p>
            <a:r>
              <a:rPr lang="vi-VN" sz="2400" dirty="0" smtClean="0">
                <a:solidFill>
                  <a:srgbClr val="9900FF"/>
                </a:solidFill>
                <a:latin typeface="Times New Roman" panose="02020603050405020304" pitchFamily="18" charset="0"/>
                <a:cs typeface="Times New Roman" panose="02020603050405020304" pitchFamily="18" charset="0"/>
              </a:rPr>
              <a:t> </a:t>
            </a:r>
            <a:r>
              <a:rPr lang="en-US" sz="2400" b="1" dirty="0" smtClean="0">
                <a:solidFill>
                  <a:srgbClr val="9900FF"/>
                </a:solidFill>
                <a:latin typeface="Times New Roman" panose="02020603050405020304" pitchFamily="18" charset="0"/>
                <a:cs typeface="Times New Roman" panose="02020603050405020304" pitchFamily="18" charset="0"/>
              </a:rPr>
              <a:t>a. </a:t>
            </a:r>
            <a:r>
              <a:rPr lang="en-US" sz="2400" b="1" u="sng" dirty="0" err="1" smtClean="0">
                <a:solidFill>
                  <a:srgbClr val="9900FF"/>
                </a:solidFill>
                <a:latin typeface="Times New Roman" panose="02020603050405020304" pitchFamily="18" charset="0"/>
                <a:cs typeface="Times New Roman" panose="02020603050405020304" pitchFamily="18" charset="0"/>
              </a:rPr>
              <a:t>Về</a:t>
            </a:r>
            <a:r>
              <a:rPr lang="en-US" sz="2400" b="1" u="sng" dirty="0" smtClean="0">
                <a:solidFill>
                  <a:srgbClr val="9900FF"/>
                </a:solidFill>
                <a:latin typeface="Times New Roman" panose="02020603050405020304" pitchFamily="18" charset="0"/>
                <a:cs typeface="Times New Roman" panose="02020603050405020304" pitchFamily="18" charset="0"/>
              </a:rPr>
              <a:t> </a:t>
            </a:r>
            <a:r>
              <a:rPr lang="en-US" sz="2400" b="1" u="sng" dirty="0" err="1" smtClean="0">
                <a:solidFill>
                  <a:srgbClr val="9900FF"/>
                </a:solidFill>
                <a:latin typeface="Times New Roman" panose="02020603050405020304" pitchFamily="18" charset="0"/>
                <a:cs typeface="Times New Roman" panose="02020603050405020304" pitchFamily="18" charset="0"/>
              </a:rPr>
              <a:t>phương</a:t>
            </a:r>
            <a:r>
              <a:rPr lang="en-US" sz="2400" b="1" u="sng" dirty="0" smtClean="0">
                <a:solidFill>
                  <a:srgbClr val="9900FF"/>
                </a:solidFill>
                <a:latin typeface="Times New Roman" panose="02020603050405020304" pitchFamily="18" charset="0"/>
                <a:cs typeface="Times New Roman" panose="02020603050405020304" pitchFamily="18" charset="0"/>
              </a:rPr>
              <a:t> </a:t>
            </a:r>
            <a:r>
              <a:rPr lang="en-US" sz="2400" b="1" u="sng" dirty="0" err="1" smtClean="0">
                <a:solidFill>
                  <a:srgbClr val="9900FF"/>
                </a:solidFill>
                <a:latin typeface="Times New Roman" panose="02020603050405020304" pitchFamily="18" charset="0"/>
                <a:cs typeface="Times New Roman" panose="02020603050405020304" pitchFamily="18" charset="0"/>
              </a:rPr>
              <a:t>diện</a:t>
            </a:r>
            <a:r>
              <a:rPr lang="en-US" sz="2400" b="1" u="sng" dirty="0" smtClean="0">
                <a:solidFill>
                  <a:srgbClr val="9900FF"/>
                </a:solidFill>
                <a:latin typeface="Times New Roman" panose="02020603050405020304" pitchFamily="18" charset="0"/>
                <a:cs typeface="Times New Roman" panose="02020603050405020304" pitchFamily="18" charset="0"/>
              </a:rPr>
              <a:t> </a:t>
            </a:r>
            <a:r>
              <a:rPr lang="en-US" sz="2400" b="1" u="sng" dirty="0" err="1" smtClean="0">
                <a:solidFill>
                  <a:srgbClr val="9900FF"/>
                </a:solidFill>
                <a:latin typeface="Times New Roman" panose="02020603050405020304" pitchFamily="18" charset="0"/>
                <a:cs typeface="Times New Roman" panose="02020603050405020304" pitchFamily="18" charset="0"/>
              </a:rPr>
              <a:t>nội</a:t>
            </a:r>
            <a:r>
              <a:rPr lang="en-US" sz="2400" b="1" u="sng" dirty="0" smtClean="0">
                <a:solidFill>
                  <a:srgbClr val="9900FF"/>
                </a:solidFill>
                <a:latin typeface="Times New Roman" panose="02020603050405020304" pitchFamily="18" charset="0"/>
                <a:cs typeface="Times New Roman" panose="02020603050405020304" pitchFamily="18" charset="0"/>
              </a:rPr>
              <a:t> dung</a:t>
            </a:r>
            <a:r>
              <a:rPr lang="en-US" sz="2400" dirty="0" smtClean="0">
                <a:solidFill>
                  <a:srgbClr val="9900FF"/>
                </a:solidFill>
                <a:latin typeface="Times New Roman" panose="02020603050405020304" pitchFamily="18" charset="0"/>
                <a:cs typeface="Times New Roman" panose="02020603050405020304" pitchFamily="18" charset="0"/>
              </a:rPr>
              <a:t>:</a:t>
            </a:r>
            <a:endParaRPr lang="en-US" sz="2400" dirty="0">
              <a:solidFill>
                <a:srgbClr val="9900FF"/>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2686755" y="3581846"/>
            <a:ext cx="6096000" cy="461665"/>
          </a:xfrm>
          <a:prstGeom prst="rect">
            <a:avLst/>
          </a:prstGeom>
        </p:spPr>
        <p:txBody>
          <a:bodyPr>
            <a:spAutoFit/>
          </a:bodyPr>
          <a:lstStyle/>
          <a:p>
            <a:pPr lvl="0"/>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29781" y="158165"/>
            <a:ext cx="5837688" cy="461665"/>
          </a:xfrm>
          <a:prstGeom prst="rect">
            <a:avLst/>
          </a:prstGeom>
          <a:noFill/>
        </p:spPr>
        <p:txBody>
          <a:bodyPr wrap="non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2. </a:t>
            </a:r>
            <a:r>
              <a:rPr lang="en-US" sz="2400" b="1" u="sng" dirty="0" smtClean="0">
                <a:solidFill>
                  <a:srgbClr val="FF0000"/>
                </a:solidFill>
                <a:latin typeface="Times New Roman" panose="02020603050405020304" pitchFamily="18" charset="0"/>
                <a:cs typeface="Times New Roman" panose="02020603050405020304" pitchFamily="18" charset="0"/>
              </a:rPr>
              <a:t>ĐẶC ĐIỂM THƠ NÔM ĐƯỜNG LUẬT</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008243" y="1522937"/>
            <a:ext cx="8642032"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thú</a:t>
            </a:r>
            <a:r>
              <a:rPr lang="en-US" sz="2400" dirty="0" smtClean="0">
                <a:latin typeface="Times New Roman" panose="02020603050405020304" pitchFamily="18" charset="0"/>
                <a:cs typeface="Times New Roman" panose="02020603050405020304" pitchFamily="18" charset="0"/>
              </a:rPr>
              <a:t> an </a:t>
            </a:r>
            <a:r>
              <a:rPr lang="en-US" sz="2400" dirty="0" err="1" smtClean="0">
                <a:latin typeface="Times New Roman" panose="02020603050405020304" pitchFamily="18" charset="0"/>
                <a:cs typeface="Times New Roman" panose="02020603050405020304" pitchFamily="18" charset="0"/>
              </a:rPr>
              <a:t>nhàn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bậc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ẩn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Nguyễn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Nguyễn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Bỉnh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Khiêm</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100689" y="2942468"/>
            <a:ext cx="8333560" cy="1200329"/>
          </a:xfrm>
          <a:prstGeom prst="rect">
            <a:avLst/>
          </a:prstGeom>
          <a:noFill/>
        </p:spPr>
        <p:txBody>
          <a:bodyPr wrap="square" rtlCol="0">
            <a:spAutoFit/>
          </a:bodyPr>
          <a:lstStyle/>
          <a:p>
            <a:r>
              <a:rPr lang="en-US" sz="2400" b="1" dirty="0" err="1" smtClean="0">
                <a:solidFill>
                  <a:srgbClr val="00B050"/>
                </a:solidFill>
                <a:latin typeface="Times New Roman" panose="02020603050405020304" pitchFamily="18" charset="0"/>
                <a:cs typeface="Times New Roman" panose="02020603050405020304" pitchFamily="18" charset="0"/>
              </a:rPr>
              <a:t>Rồi</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hóng</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mát</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thuở</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ngày</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trường</a:t>
            </a:r>
            <a:endParaRPr lang="en-US" sz="2400" b="1" dirty="0" smtClean="0">
              <a:solidFill>
                <a:srgbClr val="00B050"/>
              </a:solidFill>
              <a:latin typeface="Times New Roman" panose="02020603050405020304" pitchFamily="18" charset="0"/>
              <a:cs typeface="Times New Roman" panose="02020603050405020304" pitchFamily="18" charset="0"/>
            </a:endParaRPr>
          </a:p>
          <a:p>
            <a:r>
              <a:rPr lang="en-US" sz="2400" b="1" dirty="0" err="1" smtClean="0">
                <a:solidFill>
                  <a:srgbClr val="00B050"/>
                </a:solidFill>
                <a:latin typeface="Times New Roman" panose="02020603050405020304" pitchFamily="18" charset="0"/>
                <a:cs typeface="Times New Roman" panose="02020603050405020304" pitchFamily="18" charset="0"/>
              </a:rPr>
              <a:t>Hòe</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lục</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đùn</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đùn</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tán</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rợp</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giương</a:t>
            </a:r>
            <a:endParaRPr lang="en-US" sz="2400" b="1" dirty="0" smtClean="0">
              <a:solidFill>
                <a:srgbClr val="00B050"/>
              </a:solidFill>
              <a:latin typeface="Times New Roman" panose="02020603050405020304" pitchFamily="18" charset="0"/>
              <a:cs typeface="Times New Roman" panose="02020603050405020304" pitchFamily="18" charset="0"/>
            </a:endParaRPr>
          </a:p>
          <a:p>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Nguyễn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Trãi</a:t>
            </a:r>
            <a:r>
              <a:rPr lang="en-US" sz="2400" dirty="0" smtClean="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525216" y="4757653"/>
            <a:ext cx="5546735" cy="1200329"/>
          </a:xfrm>
          <a:prstGeom prst="rect">
            <a:avLst/>
          </a:prstGeom>
          <a:noFill/>
        </p:spPr>
        <p:txBody>
          <a:bodyPr wrap="square" rtlCol="0">
            <a:spAutoFit/>
          </a:bodyPr>
          <a:lstStyle/>
          <a:p>
            <a:r>
              <a:rPr lang="en-US" sz="2400" b="1" dirty="0" err="1" smtClean="0">
                <a:solidFill>
                  <a:srgbClr val="7030A0"/>
                </a:solidFill>
                <a:latin typeface="Times New Roman" panose="02020603050405020304" pitchFamily="18" charset="0"/>
                <a:cs typeface="Times New Roman" panose="02020603050405020304" pitchFamily="18" charset="0"/>
              </a:rPr>
              <a:t>Một</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mai</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một</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cuốc</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một</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cần</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câu</a:t>
            </a:r>
            <a:endParaRPr lang="en-US" sz="2400" b="1" dirty="0" smtClean="0">
              <a:solidFill>
                <a:srgbClr val="7030A0"/>
              </a:solidFill>
              <a:latin typeface="Times New Roman" panose="02020603050405020304" pitchFamily="18" charset="0"/>
              <a:cs typeface="Times New Roman" panose="02020603050405020304" pitchFamily="18" charset="0"/>
            </a:endParaRPr>
          </a:p>
          <a:p>
            <a:r>
              <a:rPr lang="en-US" sz="2400" b="1" dirty="0" err="1" smtClean="0">
                <a:solidFill>
                  <a:srgbClr val="7030A0"/>
                </a:solidFill>
                <a:latin typeface="Times New Roman" panose="02020603050405020304" pitchFamily="18" charset="0"/>
                <a:cs typeface="Times New Roman" panose="02020603050405020304" pitchFamily="18" charset="0"/>
              </a:rPr>
              <a:t>Thơ</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thẩn</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dầu</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ai</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vui</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thú</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nào</a:t>
            </a:r>
            <a:r>
              <a:rPr lang="en-US" sz="2400" b="1" dirty="0" smtClean="0">
                <a:solidFill>
                  <a:srgbClr val="7030A0"/>
                </a:solidFill>
                <a:latin typeface="Times New Roman" panose="02020603050405020304" pitchFamily="18" charset="0"/>
                <a:cs typeface="Times New Roman" panose="02020603050405020304" pitchFamily="18" charset="0"/>
              </a:rPr>
              <a:t>.</a:t>
            </a:r>
          </a:p>
          <a:p>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Nguyễn</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Bỉnh</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Khiêm</a:t>
            </a:r>
            <a:r>
              <a:rPr lang="en-US" sz="2400" dirty="0" smtClean="0">
                <a:solidFill>
                  <a:srgbClr val="7030A0"/>
                </a:solidFill>
                <a:latin typeface="Times New Roman" panose="02020603050405020304" pitchFamily="18" charset="0"/>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84102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00+ hình nền powerpoint đẹp 2016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02"/>
            <a:ext cx="12192000" cy="81132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07052" y="1360716"/>
            <a:ext cx="6577481"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niệm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tưởng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bâc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sĩ</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576536" y="727784"/>
            <a:ext cx="8861777" cy="461665"/>
          </a:xfrm>
          <a:prstGeom prst="rect">
            <a:avLst/>
          </a:prstGeom>
        </p:spPr>
        <p:txBody>
          <a:bodyPr wrap="square">
            <a:spAutoFit/>
          </a:bodyPr>
          <a:lstStyle/>
          <a:p>
            <a:r>
              <a:rPr lang="vi-VN" sz="2400" dirty="0" smtClean="0">
                <a:solidFill>
                  <a:srgbClr val="9900FF"/>
                </a:solidFill>
                <a:latin typeface="Times New Roman" panose="02020603050405020304" pitchFamily="18" charset="0"/>
                <a:cs typeface="Times New Roman" panose="02020603050405020304" pitchFamily="18" charset="0"/>
              </a:rPr>
              <a:t> </a:t>
            </a:r>
            <a:r>
              <a:rPr lang="en-US" sz="2400" b="1" dirty="0" smtClean="0">
                <a:solidFill>
                  <a:srgbClr val="9900FF"/>
                </a:solidFill>
                <a:latin typeface="Times New Roman" panose="02020603050405020304" pitchFamily="18" charset="0"/>
                <a:cs typeface="Times New Roman" panose="02020603050405020304" pitchFamily="18" charset="0"/>
              </a:rPr>
              <a:t>a. </a:t>
            </a:r>
            <a:r>
              <a:rPr lang="en-US" sz="2400" b="1" u="sng" dirty="0" err="1" smtClean="0">
                <a:solidFill>
                  <a:srgbClr val="9900FF"/>
                </a:solidFill>
                <a:latin typeface="Times New Roman" panose="02020603050405020304" pitchFamily="18" charset="0"/>
                <a:cs typeface="Times New Roman" panose="02020603050405020304" pitchFamily="18" charset="0"/>
              </a:rPr>
              <a:t>Về</a:t>
            </a:r>
            <a:r>
              <a:rPr lang="en-US" sz="2400" b="1" u="sng" dirty="0" smtClean="0">
                <a:solidFill>
                  <a:srgbClr val="9900FF"/>
                </a:solidFill>
                <a:latin typeface="Times New Roman" panose="02020603050405020304" pitchFamily="18" charset="0"/>
                <a:cs typeface="Times New Roman" panose="02020603050405020304" pitchFamily="18" charset="0"/>
              </a:rPr>
              <a:t> </a:t>
            </a:r>
            <a:r>
              <a:rPr lang="en-US" sz="2400" b="1" u="sng" dirty="0" err="1" smtClean="0">
                <a:solidFill>
                  <a:srgbClr val="9900FF"/>
                </a:solidFill>
                <a:latin typeface="Times New Roman" panose="02020603050405020304" pitchFamily="18" charset="0"/>
                <a:cs typeface="Times New Roman" panose="02020603050405020304" pitchFamily="18" charset="0"/>
              </a:rPr>
              <a:t>phương</a:t>
            </a:r>
            <a:r>
              <a:rPr lang="en-US" sz="2400" b="1" u="sng" dirty="0" smtClean="0">
                <a:solidFill>
                  <a:srgbClr val="9900FF"/>
                </a:solidFill>
                <a:latin typeface="Times New Roman" panose="02020603050405020304" pitchFamily="18" charset="0"/>
                <a:cs typeface="Times New Roman" panose="02020603050405020304" pitchFamily="18" charset="0"/>
              </a:rPr>
              <a:t> </a:t>
            </a:r>
            <a:r>
              <a:rPr lang="en-US" sz="2400" b="1" u="sng" dirty="0" err="1" smtClean="0">
                <a:solidFill>
                  <a:srgbClr val="9900FF"/>
                </a:solidFill>
                <a:latin typeface="Times New Roman" panose="02020603050405020304" pitchFamily="18" charset="0"/>
                <a:cs typeface="Times New Roman" panose="02020603050405020304" pitchFamily="18" charset="0"/>
              </a:rPr>
              <a:t>diện</a:t>
            </a:r>
            <a:r>
              <a:rPr lang="en-US" sz="2400" b="1" u="sng" dirty="0" smtClean="0">
                <a:solidFill>
                  <a:srgbClr val="9900FF"/>
                </a:solidFill>
                <a:latin typeface="Times New Roman" panose="02020603050405020304" pitchFamily="18" charset="0"/>
                <a:cs typeface="Times New Roman" panose="02020603050405020304" pitchFamily="18" charset="0"/>
              </a:rPr>
              <a:t> </a:t>
            </a:r>
            <a:r>
              <a:rPr lang="en-US" sz="2400" b="1" u="sng" dirty="0" err="1" smtClean="0">
                <a:solidFill>
                  <a:srgbClr val="9900FF"/>
                </a:solidFill>
                <a:latin typeface="Times New Roman" panose="02020603050405020304" pitchFamily="18" charset="0"/>
                <a:cs typeface="Times New Roman" panose="02020603050405020304" pitchFamily="18" charset="0"/>
              </a:rPr>
              <a:t>nội</a:t>
            </a:r>
            <a:r>
              <a:rPr lang="en-US" sz="2400" b="1" u="sng" dirty="0" smtClean="0">
                <a:solidFill>
                  <a:srgbClr val="9900FF"/>
                </a:solidFill>
                <a:latin typeface="Times New Roman" panose="02020603050405020304" pitchFamily="18" charset="0"/>
                <a:cs typeface="Times New Roman" panose="02020603050405020304" pitchFamily="18" charset="0"/>
              </a:rPr>
              <a:t> dung</a:t>
            </a:r>
            <a:r>
              <a:rPr lang="en-US" sz="2400" dirty="0" smtClean="0">
                <a:solidFill>
                  <a:srgbClr val="9900FF"/>
                </a:solidFill>
                <a:latin typeface="Times New Roman" panose="02020603050405020304" pitchFamily="18" charset="0"/>
                <a:cs typeface="Times New Roman" panose="02020603050405020304" pitchFamily="18" charset="0"/>
              </a:rPr>
              <a:t>:</a:t>
            </a:r>
            <a:endParaRPr lang="en-US" sz="2400" dirty="0">
              <a:solidFill>
                <a:srgbClr val="99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29781" y="158165"/>
            <a:ext cx="5837688" cy="461665"/>
          </a:xfrm>
          <a:prstGeom prst="rect">
            <a:avLst/>
          </a:prstGeom>
          <a:noFill/>
        </p:spPr>
        <p:txBody>
          <a:bodyPr wrap="non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2. </a:t>
            </a:r>
            <a:r>
              <a:rPr lang="en-US" sz="2400" b="1" u="sng" dirty="0" smtClean="0">
                <a:solidFill>
                  <a:srgbClr val="FF0000"/>
                </a:solidFill>
                <a:latin typeface="Times New Roman" panose="02020603050405020304" pitchFamily="18" charset="0"/>
                <a:cs typeface="Times New Roman" panose="02020603050405020304" pitchFamily="18" charset="0"/>
              </a:rPr>
              <a:t>ĐẶC ĐIỂM THƠ NÔM ĐƯỜNG LUẬT</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165763" y="2904969"/>
            <a:ext cx="6577481" cy="1200329"/>
          </a:xfrm>
          <a:prstGeom prst="rect">
            <a:avLst/>
          </a:prstGeom>
          <a:noFill/>
        </p:spPr>
        <p:txBody>
          <a:bodyPr wrap="square" rtlCol="0">
            <a:spAutoFit/>
          </a:bodyPr>
          <a:lstStyle/>
          <a:p>
            <a:r>
              <a:rPr lang="en-US" sz="2400" b="1" i="1" dirty="0" smtClean="0">
                <a:solidFill>
                  <a:srgbClr val="0070C0"/>
                </a:solidFill>
                <a:latin typeface="Times New Roman" panose="02020603050405020304" pitchFamily="18" charset="0"/>
                <a:cs typeface="Times New Roman" panose="02020603050405020304" pitchFamily="18" charset="0"/>
              </a:rPr>
              <a:t>Ở </a:t>
            </a:r>
            <a:r>
              <a:rPr lang="en-US" sz="2400" b="1" i="1" dirty="0" err="1" smtClean="0">
                <a:solidFill>
                  <a:srgbClr val="0070C0"/>
                </a:solidFill>
                <a:latin typeface="Times New Roman" panose="02020603050405020304" pitchFamily="18" charset="0"/>
                <a:cs typeface="Times New Roman" panose="02020603050405020304" pitchFamily="18" charset="0"/>
              </a:rPr>
              <a:t>thế</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nhịn</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nhau</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muôn</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sự</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đẹp</a:t>
            </a:r>
            <a:endParaRPr lang="en-US" sz="2400" b="1" i="1" dirty="0" smtClean="0">
              <a:solidFill>
                <a:srgbClr val="0070C0"/>
              </a:solidFill>
              <a:latin typeface="Times New Roman" panose="02020603050405020304" pitchFamily="18" charset="0"/>
              <a:cs typeface="Times New Roman" panose="02020603050405020304" pitchFamily="18" charset="0"/>
            </a:endParaRPr>
          </a:p>
          <a:p>
            <a:r>
              <a:rPr lang="en-US" sz="2400" b="1" i="1" dirty="0" err="1" smtClean="0">
                <a:solidFill>
                  <a:srgbClr val="0070C0"/>
                </a:solidFill>
                <a:latin typeface="Times New Roman" panose="02020603050405020304" pitchFamily="18" charset="0"/>
                <a:cs typeface="Times New Roman" panose="02020603050405020304" pitchFamily="18" charset="0"/>
              </a:rPr>
              <a:t>Cương</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nhu</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cùng</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biết</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thế</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hai</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bên</a:t>
            </a:r>
            <a:endParaRPr lang="en-US" sz="2400" b="1" i="1" dirty="0" smtClean="0">
              <a:solidFill>
                <a:srgbClr val="0070C0"/>
              </a:solidFill>
              <a:latin typeface="Times New Roman" panose="02020603050405020304" pitchFamily="18" charset="0"/>
              <a:cs typeface="Times New Roman" panose="02020603050405020304" pitchFamily="18" charset="0"/>
            </a:endParaRPr>
          </a:p>
          <a:p>
            <a:r>
              <a:rPr lang="en-US" sz="2400" dirty="0" smtClean="0">
                <a:solidFill>
                  <a:srgbClr val="0070C0"/>
                </a:solidFill>
                <a:latin typeface="Times New Roman" panose="02020603050405020304" pitchFamily="18" charset="0"/>
                <a:cs typeface="Times New Roman" panose="02020603050405020304" pitchFamily="18" charset="0"/>
              </a:rPr>
              <a:t>(</a:t>
            </a:r>
            <a:r>
              <a:rPr lang="en-US" sz="2400" b="1" i="1" dirty="0" err="1" smtClean="0">
                <a:solidFill>
                  <a:srgbClr val="0070C0"/>
                </a:solidFill>
                <a:latin typeface="Times New Roman" panose="02020603050405020304" pitchFamily="18" charset="0"/>
                <a:cs typeface="Times New Roman" panose="02020603050405020304" pitchFamily="18" charset="0"/>
              </a:rPr>
              <a:t>Bảo</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kính</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cảnh</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giới</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bài</a:t>
            </a:r>
            <a:r>
              <a:rPr lang="en-US" sz="2400" dirty="0" smtClean="0">
                <a:solidFill>
                  <a:srgbClr val="0070C0"/>
                </a:solidFill>
                <a:latin typeface="Times New Roman" panose="02020603050405020304" pitchFamily="18" charset="0"/>
                <a:cs typeface="Times New Roman" panose="02020603050405020304" pitchFamily="18" charset="0"/>
              </a:rPr>
              <a:t> 15 – </a:t>
            </a:r>
            <a:r>
              <a:rPr lang="en-US" sz="2400" dirty="0" err="1" smtClean="0">
                <a:solidFill>
                  <a:srgbClr val="0070C0"/>
                </a:solidFill>
                <a:latin typeface="Times New Roman" panose="02020603050405020304" pitchFamily="18" charset="0"/>
                <a:cs typeface="Times New Roman" panose="02020603050405020304" pitchFamily="18" charset="0"/>
              </a:rPr>
              <a:t>Nguyễn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Trãi</a:t>
            </a:r>
            <a:r>
              <a:rPr lang="en-US" sz="2400" dirty="0" smtClean="0">
                <a:solidFill>
                  <a:srgbClr val="0070C0"/>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400146" y="4902381"/>
            <a:ext cx="6577481" cy="1200329"/>
          </a:xfrm>
          <a:prstGeom prst="rect">
            <a:avLst/>
          </a:prstGeom>
          <a:noFill/>
        </p:spPr>
        <p:txBody>
          <a:bodyPr wrap="square" rtlCol="0">
            <a:spAutoFit/>
          </a:bodyPr>
          <a:lstStyle/>
          <a:p>
            <a:r>
              <a:rPr lang="en-US" sz="2400" b="1" i="1" dirty="0" err="1" smtClean="0">
                <a:solidFill>
                  <a:srgbClr val="00B050"/>
                </a:solidFill>
                <a:latin typeface="Times New Roman" panose="02020603050405020304" pitchFamily="18" charset="0"/>
                <a:cs typeface="Times New Roman" panose="02020603050405020304" pitchFamily="18" charset="0"/>
              </a:rPr>
              <a:t>Rượu</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đến</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cội</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cây</a:t>
            </a:r>
            <a:r>
              <a:rPr lang="en-US" sz="2400" b="1" i="1" dirty="0" smtClean="0">
                <a:solidFill>
                  <a:srgbClr val="00B050"/>
                </a:solidFill>
                <a:latin typeface="Times New Roman" panose="02020603050405020304" pitchFamily="18" charset="0"/>
                <a:cs typeface="Times New Roman" panose="02020603050405020304" pitchFamily="18" charset="0"/>
              </a:rPr>
              <a:t> ta </a:t>
            </a:r>
            <a:r>
              <a:rPr lang="en-US" sz="2400" b="1" i="1" dirty="0" err="1" smtClean="0">
                <a:solidFill>
                  <a:srgbClr val="00B050"/>
                </a:solidFill>
                <a:latin typeface="Times New Roman" panose="02020603050405020304" pitchFamily="18" charset="0"/>
                <a:cs typeface="Times New Roman" panose="02020603050405020304" pitchFamily="18" charset="0"/>
              </a:rPr>
              <a:t>sẽ</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uống</a:t>
            </a:r>
            <a:endParaRPr lang="en-US" sz="2400" b="1" i="1" dirty="0" smtClean="0">
              <a:solidFill>
                <a:srgbClr val="00B050"/>
              </a:solidFill>
              <a:latin typeface="Times New Roman" panose="02020603050405020304" pitchFamily="18" charset="0"/>
              <a:cs typeface="Times New Roman" panose="02020603050405020304" pitchFamily="18" charset="0"/>
            </a:endParaRPr>
          </a:p>
          <a:p>
            <a:r>
              <a:rPr lang="en-US" sz="2400" b="1" i="1" dirty="0" err="1" smtClean="0">
                <a:solidFill>
                  <a:srgbClr val="00B050"/>
                </a:solidFill>
                <a:latin typeface="Times New Roman" panose="02020603050405020304" pitchFamily="18" charset="0"/>
                <a:cs typeface="Times New Roman" panose="02020603050405020304" pitchFamily="18" charset="0"/>
              </a:rPr>
              <a:t>Nhìn</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xem</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phú</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quý</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tựa</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chiêm</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bao</a:t>
            </a:r>
            <a:endParaRPr lang="en-US" sz="2400" b="1" i="1" dirty="0" smtClean="0">
              <a:solidFill>
                <a:srgbClr val="00B050"/>
              </a:solidFill>
              <a:latin typeface="Times New Roman" panose="02020603050405020304" pitchFamily="18" charset="0"/>
              <a:cs typeface="Times New Roman" panose="02020603050405020304" pitchFamily="18" charset="0"/>
            </a:endParaRPr>
          </a:p>
          <a:p>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N</a:t>
            </a:r>
            <a:r>
              <a:rPr lang="en-US" sz="2400" b="1" i="1" dirty="0" err="1" smtClean="0">
                <a:solidFill>
                  <a:srgbClr val="00B050"/>
                </a:solidFill>
                <a:latin typeface="Times New Roman" panose="02020603050405020304" pitchFamily="18" charset="0"/>
                <a:cs typeface="Times New Roman" panose="02020603050405020304" pitchFamily="18" charset="0"/>
              </a:rPr>
              <a:t>hàn</a:t>
            </a:r>
            <a:r>
              <a:rPr lang="en-US" sz="2400" b="1" i="1" dirty="0" smtClean="0">
                <a:solidFill>
                  <a:srgbClr val="00B050"/>
                </a:solidFill>
                <a:latin typeface="Times New Roman" panose="02020603050405020304" pitchFamily="18" charset="0"/>
                <a:cs typeface="Times New Roman" panose="02020603050405020304" pitchFamily="18" charset="0"/>
              </a:rPr>
              <a:t> – </a:t>
            </a:r>
            <a:r>
              <a:rPr lang="en-US" sz="2400" b="1" i="1" dirty="0" err="1" smtClean="0">
                <a:solidFill>
                  <a:srgbClr val="00B050"/>
                </a:solidFill>
                <a:latin typeface="Times New Roman" panose="02020603050405020304" pitchFamily="18" charset="0"/>
                <a:cs typeface="Times New Roman" panose="02020603050405020304" pitchFamily="18" charset="0"/>
              </a:rPr>
              <a:t>Nguyễn</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Bỉnh</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Khiêm</a:t>
            </a:r>
            <a:r>
              <a:rPr lang="en-US" sz="2400" dirty="0" smtClean="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43216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Top 50 Hình Nền Pp Đẹp Đơn Giản Mà Đẹp, Hình Nền Powerpoint Đơn Giản Mà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406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00+ hình nền powerpoint đẹp 2016 - hinhanhsieudep.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102"/>
            <a:ext cx="12192000" cy="81132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76536" y="727784"/>
            <a:ext cx="8861777" cy="461665"/>
          </a:xfrm>
          <a:prstGeom prst="rect">
            <a:avLst/>
          </a:prstGeom>
        </p:spPr>
        <p:txBody>
          <a:bodyPr wrap="square">
            <a:spAutoFit/>
          </a:bodyPr>
          <a:lstStyle/>
          <a:p>
            <a:r>
              <a:rPr lang="vi-VN" sz="2400" dirty="0" smtClean="0">
                <a:solidFill>
                  <a:srgbClr val="9900FF"/>
                </a:solidFill>
                <a:latin typeface="Times New Roman" panose="02020603050405020304" pitchFamily="18" charset="0"/>
                <a:cs typeface="Times New Roman" panose="02020603050405020304" pitchFamily="18" charset="0"/>
              </a:rPr>
              <a:t> </a:t>
            </a:r>
            <a:r>
              <a:rPr lang="en-US" sz="2400" b="1" dirty="0" smtClean="0">
                <a:solidFill>
                  <a:srgbClr val="9900FF"/>
                </a:solidFill>
                <a:latin typeface="Times New Roman" panose="02020603050405020304" pitchFamily="18" charset="0"/>
                <a:cs typeface="Times New Roman" panose="02020603050405020304" pitchFamily="18" charset="0"/>
              </a:rPr>
              <a:t>a. </a:t>
            </a:r>
            <a:r>
              <a:rPr lang="en-US" sz="2400" b="1" u="sng" dirty="0" err="1" smtClean="0">
                <a:solidFill>
                  <a:srgbClr val="9900FF"/>
                </a:solidFill>
                <a:latin typeface="Times New Roman" panose="02020603050405020304" pitchFamily="18" charset="0"/>
                <a:cs typeface="Times New Roman" panose="02020603050405020304" pitchFamily="18" charset="0"/>
              </a:rPr>
              <a:t>Về</a:t>
            </a:r>
            <a:r>
              <a:rPr lang="en-US" sz="2400" b="1" u="sng" dirty="0" smtClean="0">
                <a:solidFill>
                  <a:srgbClr val="9900FF"/>
                </a:solidFill>
                <a:latin typeface="Times New Roman" panose="02020603050405020304" pitchFamily="18" charset="0"/>
                <a:cs typeface="Times New Roman" panose="02020603050405020304" pitchFamily="18" charset="0"/>
              </a:rPr>
              <a:t> </a:t>
            </a:r>
            <a:r>
              <a:rPr lang="en-US" sz="2400" b="1" u="sng" dirty="0" err="1" smtClean="0">
                <a:solidFill>
                  <a:srgbClr val="9900FF"/>
                </a:solidFill>
                <a:latin typeface="Times New Roman" panose="02020603050405020304" pitchFamily="18" charset="0"/>
                <a:cs typeface="Times New Roman" panose="02020603050405020304" pitchFamily="18" charset="0"/>
              </a:rPr>
              <a:t>phương</a:t>
            </a:r>
            <a:r>
              <a:rPr lang="en-US" sz="2400" b="1" u="sng" dirty="0" smtClean="0">
                <a:solidFill>
                  <a:srgbClr val="9900FF"/>
                </a:solidFill>
                <a:latin typeface="Times New Roman" panose="02020603050405020304" pitchFamily="18" charset="0"/>
                <a:cs typeface="Times New Roman" panose="02020603050405020304" pitchFamily="18" charset="0"/>
              </a:rPr>
              <a:t> </a:t>
            </a:r>
            <a:r>
              <a:rPr lang="en-US" sz="2400" b="1" u="sng" dirty="0" err="1" smtClean="0">
                <a:solidFill>
                  <a:srgbClr val="9900FF"/>
                </a:solidFill>
                <a:latin typeface="Times New Roman" panose="02020603050405020304" pitchFamily="18" charset="0"/>
                <a:cs typeface="Times New Roman" panose="02020603050405020304" pitchFamily="18" charset="0"/>
              </a:rPr>
              <a:t>diện</a:t>
            </a:r>
            <a:r>
              <a:rPr lang="en-US" sz="2400" b="1" u="sng" dirty="0" smtClean="0">
                <a:solidFill>
                  <a:srgbClr val="9900FF"/>
                </a:solidFill>
                <a:latin typeface="Times New Roman" panose="02020603050405020304" pitchFamily="18" charset="0"/>
                <a:cs typeface="Times New Roman" panose="02020603050405020304" pitchFamily="18" charset="0"/>
              </a:rPr>
              <a:t> </a:t>
            </a:r>
            <a:r>
              <a:rPr lang="en-US" sz="2400" b="1" u="sng" dirty="0" err="1" smtClean="0">
                <a:solidFill>
                  <a:srgbClr val="9900FF"/>
                </a:solidFill>
                <a:latin typeface="Times New Roman" panose="02020603050405020304" pitchFamily="18" charset="0"/>
                <a:cs typeface="Times New Roman" panose="02020603050405020304" pitchFamily="18" charset="0"/>
              </a:rPr>
              <a:t>nội</a:t>
            </a:r>
            <a:r>
              <a:rPr lang="en-US" sz="2400" b="1" u="sng" dirty="0" smtClean="0">
                <a:solidFill>
                  <a:srgbClr val="9900FF"/>
                </a:solidFill>
                <a:latin typeface="Times New Roman" panose="02020603050405020304" pitchFamily="18" charset="0"/>
                <a:cs typeface="Times New Roman" panose="02020603050405020304" pitchFamily="18" charset="0"/>
              </a:rPr>
              <a:t> dung</a:t>
            </a:r>
            <a:r>
              <a:rPr lang="en-US" sz="2400" dirty="0" smtClean="0">
                <a:solidFill>
                  <a:srgbClr val="9900FF"/>
                </a:solidFill>
                <a:latin typeface="Times New Roman" panose="02020603050405020304" pitchFamily="18" charset="0"/>
                <a:cs typeface="Times New Roman" panose="02020603050405020304" pitchFamily="18" charset="0"/>
              </a:rPr>
              <a:t>:</a:t>
            </a:r>
            <a:endParaRPr lang="en-US" sz="2400" dirty="0">
              <a:solidFill>
                <a:srgbClr val="99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29781" y="158165"/>
            <a:ext cx="5837688" cy="461665"/>
          </a:xfrm>
          <a:prstGeom prst="rect">
            <a:avLst/>
          </a:prstGeom>
          <a:noFill/>
        </p:spPr>
        <p:txBody>
          <a:bodyPr wrap="non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2. </a:t>
            </a:r>
            <a:r>
              <a:rPr lang="en-US" sz="2400" b="1" u="sng" dirty="0" smtClean="0">
                <a:solidFill>
                  <a:srgbClr val="FF0000"/>
                </a:solidFill>
                <a:latin typeface="Times New Roman" panose="02020603050405020304" pitchFamily="18" charset="0"/>
                <a:cs typeface="Times New Roman" panose="02020603050405020304" pitchFamily="18" charset="0"/>
              </a:rPr>
              <a:t>ĐẶC ĐIỂM THƠ NÔM ĐƯỜNG LUẬT</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907052" y="1360716"/>
            <a:ext cx="6577481"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phúng</a:t>
            </a:r>
            <a:endParaRPr lang="en-US"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523112" y="1957318"/>
            <a:ext cx="6577481" cy="1200329"/>
          </a:xfrm>
          <a:prstGeom prst="rect">
            <a:avLst/>
          </a:prstGeom>
          <a:noFill/>
        </p:spPr>
        <p:txBody>
          <a:bodyPr wrap="square" rtlCol="0">
            <a:spAutoFit/>
          </a:bodyPr>
          <a:lstStyle/>
          <a:p>
            <a:r>
              <a:rPr lang="en-US" sz="2400" b="1" i="1" dirty="0" err="1" smtClean="0">
                <a:latin typeface="Times New Roman" panose="02020603050405020304" pitchFamily="18" charset="0"/>
                <a:cs typeface="Times New Roman" panose="02020603050405020304" pitchFamily="18" charset="0"/>
              </a:rPr>
              <a:t>Sớm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tối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hằng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lề</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phiến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sách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cũ</a:t>
            </a:r>
            <a:endParaRPr lang="en-US" sz="2400" b="1" i="1" dirty="0" smtClean="0">
              <a:latin typeface="Times New Roman" panose="02020603050405020304" pitchFamily="18" charset="0"/>
              <a:cs typeface="Times New Roman" panose="02020603050405020304" pitchFamily="18" charset="0"/>
            </a:endParaRPr>
          </a:p>
          <a:p>
            <a:r>
              <a:rPr lang="en-US" sz="2400" b="1" i="1" dirty="0" err="1" smtClean="0">
                <a:latin typeface="Times New Roman" panose="02020603050405020304" pitchFamily="18" charset="0"/>
                <a:cs typeface="Times New Roman" panose="02020603050405020304" pitchFamily="18" charset="0"/>
              </a:rPr>
              <a:t>Hôm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dao</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đủ</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bữa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bát</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cơm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xoa</a:t>
            </a:r>
            <a:endParaRPr lang="en-US" sz="2400" b="1" i="1"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Ngôn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17 – </a:t>
            </a:r>
            <a:r>
              <a:rPr lang="en-US" sz="2400" dirty="0" err="1" smtClean="0">
                <a:latin typeface="Times New Roman" panose="02020603050405020304" pitchFamily="18" charset="0"/>
                <a:cs typeface="Times New Roman" panose="02020603050405020304" pitchFamily="18" charset="0"/>
              </a:rPr>
              <a:t>Nguyễn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Trãi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614519" y="3642793"/>
            <a:ext cx="6577481" cy="1200329"/>
          </a:xfrm>
          <a:prstGeom prst="rect">
            <a:avLst/>
          </a:prstGeom>
          <a:noFill/>
        </p:spPr>
        <p:txBody>
          <a:bodyPr wrap="square" rtlCol="0">
            <a:spAutoFit/>
          </a:bodyPr>
          <a:lstStyle/>
          <a:p>
            <a:r>
              <a:rPr lang="en-US" sz="2400" b="1" i="1" dirty="0" err="1" smtClean="0">
                <a:solidFill>
                  <a:srgbClr val="00B050"/>
                </a:solidFill>
                <a:latin typeface="Times New Roman" panose="02020603050405020304" pitchFamily="18" charset="0"/>
                <a:cs typeface="Times New Roman" panose="02020603050405020304" pitchFamily="18" charset="0"/>
              </a:rPr>
              <a:t>Còn</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bạc</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còn</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tiền</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còn</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đệ</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tử</a:t>
            </a:r>
            <a:endParaRPr lang="en-US" sz="2400" b="1" i="1" dirty="0" smtClean="0">
              <a:solidFill>
                <a:srgbClr val="00B050"/>
              </a:solidFill>
              <a:latin typeface="Times New Roman" panose="02020603050405020304" pitchFamily="18" charset="0"/>
              <a:cs typeface="Times New Roman" panose="02020603050405020304" pitchFamily="18" charset="0"/>
            </a:endParaRPr>
          </a:p>
          <a:p>
            <a:r>
              <a:rPr lang="en-US" sz="2400" b="1" i="1" dirty="0" err="1" smtClean="0">
                <a:solidFill>
                  <a:srgbClr val="00B050"/>
                </a:solidFill>
                <a:latin typeface="Times New Roman" panose="02020603050405020304" pitchFamily="18" charset="0"/>
                <a:cs typeface="Times New Roman" panose="02020603050405020304" pitchFamily="18" charset="0"/>
              </a:rPr>
              <a:t>Hết</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cơm</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hết</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rượu</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hết</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ông</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tôi</a:t>
            </a:r>
            <a:endParaRPr lang="en-US" sz="2400" b="1" i="1" dirty="0" smtClean="0">
              <a:solidFill>
                <a:srgbClr val="00B05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t>
            </a:r>
            <a:r>
              <a:rPr lang="en-US" sz="2400" dirty="0" err="1" smtClean="0">
                <a:latin typeface="Times New Roman" panose="02020603050405020304" pitchFamily="18" charset="0"/>
                <a:cs typeface="Times New Roman" panose="02020603050405020304" pitchFamily="18" charset="0"/>
              </a:rPr>
              <a:t>hói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đời</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Nguyễn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Bỉnh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Khiêm</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718683" y="5317320"/>
            <a:ext cx="6577481" cy="1200329"/>
          </a:xfrm>
          <a:prstGeom prst="rect">
            <a:avLst/>
          </a:prstGeom>
          <a:noFill/>
        </p:spPr>
        <p:txBody>
          <a:bodyPr wrap="square" rtlCol="0">
            <a:spAutoFit/>
          </a:bodyPr>
          <a:lstStyle/>
          <a:p>
            <a:r>
              <a:rPr lang="en-US" sz="2400" b="1" i="1" dirty="0" smtClean="0">
                <a:solidFill>
                  <a:srgbClr val="0070C0"/>
                </a:solidFill>
                <a:latin typeface="Times New Roman" panose="02020603050405020304" pitchFamily="18" charset="0"/>
                <a:cs typeface="Times New Roman" panose="02020603050405020304" pitchFamily="18" charset="0"/>
              </a:rPr>
              <a:t>Cha </a:t>
            </a:r>
            <a:r>
              <a:rPr lang="en-US" sz="2400" b="1" i="1" dirty="0" err="1" smtClean="0">
                <a:solidFill>
                  <a:srgbClr val="0070C0"/>
                </a:solidFill>
                <a:latin typeface="Times New Roman" panose="02020603050405020304" pitchFamily="18" charset="0"/>
                <a:cs typeface="Times New Roman" panose="02020603050405020304" pitchFamily="18" charset="0"/>
              </a:rPr>
              <a:t>mẹ</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thói</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đời</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ăn</a:t>
            </a:r>
            <a:r>
              <a:rPr lang="en-US" sz="2400" b="1" i="1" dirty="0" smtClean="0">
                <a:solidFill>
                  <a:srgbClr val="0070C0"/>
                </a:solidFill>
                <a:latin typeface="Times New Roman" panose="02020603050405020304" pitchFamily="18" charset="0"/>
                <a:cs typeface="Times New Roman" panose="02020603050405020304" pitchFamily="18" charset="0"/>
              </a:rPr>
              <a:t> ở </a:t>
            </a:r>
            <a:r>
              <a:rPr lang="en-US" sz="2400" b="1" i="1" dirty="0" err="1" smtClean="0">
                <a:solidFill>
                  <a:srgbClr val="0070C0"/>
                </a:solidFill>
                <a:latin typeface="Times New Roman" panose="02020603050405020304" pitchFamily="18" charset="0"/>
                <a:cs typeface="Times New Roman" panose="02020603050405020304" pitchFamily="18" charset="0"/>
              </a:rPr>
              <a:t>bạc</a:t>
            </a:r>
            <a:endParaRPr lang="en-US" sz="2400" b="1" i="1" dirty="0" smtClean="0">
              <a:solidFill>
                <a:srgbClr val="0070C0"/>
              </a:solidFill>
              <a:latin typeface="Times New Roman" panose="02020603050405020304" pitchFamily="18" charset="0"/>
              <a:cs typeface="Times New Roman" panose="02020603050405020304" pitchFamily="18" charset="0"/>
            </a:endParaRPr>
          </a:p>
          <a:p>
            <a:r>
              <a:rPr lang="en-US" sz="2400" b="1" i="1" dirty="0" err="1" smtClean="0">
                <a:solidFill>
                  <a:srgbClr val="0070C0"/>
                </a:solidFill>
                <a:latin typeface="Times New Roman" panose="02020603050405020304" pitchFamily="18" charset="0"/>
                <a:cs typeface="Times New Roman" panose="02020603050405020304" pitchFamily="18" charset="0"/>
              </a:rPr>
              <a:t>Có</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chồng</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hờ</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hững</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cũng</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như</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không</a:t>
            </a:r>
            <a:endParaRPr lang="en-US" sz="2400" b="1" i="1" dirty="0" smtClean="0">
              <a:solidFill>
                <a:srgbClr val="0070C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t>
            </a:r>
            <a:r>
              <a:rPr lang="en-US" sz="2400" dirty="0" err="1" smtClean="0">
                <a:latin typeface="Times New Roman" panose="02020603050405020304" pitchFamily="18" charset="0"/>
                <a:cs typeface="Times New Roman" panose="02020603050405020304" pitchFamily="18" charset="0"/>
              </a:rPr>
              <a:t>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vợ</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Trần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Xương</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766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2075" y="2767806"/>
            <a:ext cx="1847850" cy="2466975"/>
          </a:xfrm>
        </p:spPr>
      </p:pic>
      <p:pic>
        <p:nvPicPr>
          <p:cNvPr id="4" name="Picture 3"/>
          <p:cNvPicPr>
            <a:picLocks noChangeAspect="1"/>
          </p:cNvPicPr>
          <p:nvPr/>
        </p:nvPicPr>
        <p:blipFill>
          <a:blip r:embed="rId3"/>
          <a:stretch>
            <a:fillRect/>
          </a:stretch>
        </p:blipFill>
        <p:spPr>
          <a:xfrm>
            <a:off x="0" y="0"/>
            <a:ext cx="12320789" cy="6857999"/>
          </a:xfrm>
          <a:prstGeom prst="rect">
            <a:avLst/>
          </a:prstGeom>
        </p:spPr>
      </p:pic>
      <p:sp>
        <p:nvSpPr>
          <p:cNvPr id="5" name="TextBox 4"/>
          <p:cNvSpPr txBox="1"/>
          <p:nvPr/>
        </p:nvSpPr>
        <p:spPr>
          <a:xfrm>
            <a:off x="1626403" y="240364"/>
            <a:ext cx="5837688" cy="461665"/>
          </a:xfrm>
          <a:prstGeom prst="rect">
            <a:avLst/>
          </a:prstGeom>
          <a:noFill/>
        </p:spPr>
        <p:txBody>
          <a:bodyPr wrap="non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2. </a:t>
            </a:r>
            <a:r>
              <a:rPr lang="en-US" sz="2400" b="1" u="sng" dirty="0" smtClean="0">
                <a:solidFill>
                  <a:srgbClr val="FF0000"/>
                </a:solidFill>
                <a:latin typeface="Times New Roman" panose="02020603050405020304" pitchFamily="18" charset="0"/>
                <a:cs typeface="Times New Roman" panose="02020603050405020304" pitchFamily="18" charset="0"/>
              </a:rPr>
              <a:t>ĐẶC ĐIỂM THƠ NÔM ĐƯỜNG LUẬT</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729505" y="795781"/>
            <a:ext cx="8861777" cy="830997"/>
          </a:xfrm>
          <a:prstGeom prst="rect">
            <a:avLst/>
          </a:prstGeom>
        </p:spPr>
        <p:txBody>
          <a:bodyPr wrap="square">
            <a:spAutoFit/>
          </a:bodyPr>
          <a:lstStyle/>
          <a:p>
            <a:r>
              <a:rPr lang="vi-VN" sz="2400" dirty="0" smtClean="0">
                <a:solidFill>
                  <a:srgbClr val="9900FF"/>
                </a:solidFill>
                <a:latin typeface="Times New Roman" panose="02020603050405020304" pitchFamily="18" charset="0"/>
                <a:cs typeface="Times New Roman" panose="02020603050405020304" pitchFamily="18" charset="0"/>
              </a:rPr>
              <a:t> </a:t>
            </a:r>
            <a:r>
              <a:rPr lang="en-US" sz="2400" b="1" dirty="0" smtClean="0">
                <a:solidFill>
                  <a:srgbClr val="9900FF"/>
                </a:solidFill>
                <a:latin typeface="Times New Roman" panose="02020603050405020304" pitchFamily="18" charset="0"/>
                <a:cs typeface="Times New Roman" panose="02020603050405020304" pitchFamily="18" charset="0"/>
              </a:rPr>
              <a:t>b. </a:t>
            </a:r>
            <a:r>
              <a:rPr lang="en-US" sz="2400" b="1" u="sng" dirty="0" err="1" smtClean="0">
                <a:solidFill>
                  <a:srgbClr val="9900FF"/>
                </a:solidFill>
                <a:latin typeface="Times New Roman" panose="02020603050405020304" pitchFamily="18" charset="0"/>
                <a:cs typeface="Times New Roman" panose="02020603050405020304" pitchFamily="18" charset="0"/>
              </a:rPr>
              <a:t>Về</a:t>
            </a:r>
            <a:r>
              <a:rPr lang="en-US" sz="2400" b="1" u="sng" dirty="0" smtClean="0">
                <a:solidFill>
                  <a:srgbClr val="9900FF"/>
                </a:solidFill>
                <a:latin typeface="Times New Roman" panose="02020603050405020304" pitchFamily="18" charset="0"/>
                <a:cs typeface="Times New Roman" panose="02020603050405020304" pitchFamily="18" charset="0"/>
              </a:rPr>
              <a:t> </a:t>
            </a:r>
            <a:r>
              <a:rPr lang="en-US" sz="2400" b="1" u="sng" dirty="0" err="1" smtClean="0">
                <a:solidFill>
                  <a:srgbClr val="9900FF"/>
                </a:solidFill>
                <a:latin typeface="Times New Roman" panose="02020603050405020304" pitchFamily="18" charset="0"/>
                <a:cs typeface="Times New Roman" panose="02020603050405020304" pitchFamily="18" charset="0"/>
              </a:rPr>
              <a:t>phương</a:t>
            </a:r>
            <a:r>
              <a:rPr lang="en-US" sz="2400" b="1" u="sng" dirty="0" smtClean="0">
                <a:solidFill>
                  <a:srgbClr val="9900FF"/>
                </a:solidFill>
                <a:latin typeface="Times New Roman" panose="02020603050405020304" pitchFamily="18" charset="0"/>
                <a:cs typeface="Times New Roman" panose="02020603050405020304" pitchFamily="18" charset="0"/>
              </a:rPr>
              <a:t> </a:t>
            </a:r>
            <a:r>
              <a:rPr lang="en-US" sz="2400" b="1" u="sng" dirty="0" err="1" smtClean="0">
                <a:solidFill>
                  <a:srgbClr val="9900FF"/>
                </a:solidFill>
                <a:latin typeface="Times New Roman" panose="02020603050405020304" pitchFamily="18" charset="0"/>
                <a:cs typeface="Times New Roman" panose="02020603050405020304" pitchFamily="18" charset="0"/>
              </a:rPr>
              <a:t>diện</a:t>
            </a:r>
            <a:r>
              <a:rPr lang="en-US" sz="2400" b="1" u="sng" dirty="0" smtClean="0">
                <a:solidFill>
                  <a:srgbClr val="9900FF"/>
                </a:solidFill>
                <a:latin typeface="Times New Roman" panose="02020603050405020304" pitchFamily="18" charset="0"/>
                <a:cs typeface="Times New Roman" panose="02020603050405020304" pitchFamily="18" charset="0"/>
              </a:rPr>
              <a:t> </a:t>
            </a:r>
            <a:r>
              <a:rPr lang="en-US" sz="2400" b="1" u="sng" dirty="0" err="1" smtClean="0">
                <a:solidFill>
                  <a:srgbClr val="9900FF"/>
                </a:solidFill>
                <a:latin typeface="Times New Roman" panose="02020603050405020304" pitchFamily="18" charset="0"/>
                <a:cs typeface="Times New Roman" panose="02020603050405020304" pitchFamily="18" charset="0"/>
              </a:rPr>
              <a:t>nghệ</a:t>
            </a:r>
            <a:r>
              <a:rPr lang="en-US" sz="2400" b="1" u="sng" dirty="0" smtClean="0">
                <a:solidFill>
                  <a:srgbClr val="9900FF"/>
                </a:solidFill>
                <a:latin typeface="Times New Roman" panose="02020603050405020304" pitchFamily="18" charset="0"/>
                <a:cs typeface="Times New Roman" panose="02020603050405020304" pitchFamily="18" charset="0"/>
              </a:rPr>
              <a:t> </a:t>
            </a:r>
            <a:r>
              <a:rPr lang="en-US" sz="2400" b="1" u="sng" dirty="0" err="1" smtClean="0">
                <a:solidFill>
                  <a:srgbClr val="9900FF"/>
                </a:solidFill>
                <a:latin typeface="Times New Roman" panose="02020603050405020304" pitchFamily="18" charset="0"/>
                <a:cs typeface="Times New Roman" panose="02020603050405020304" pitchFamily="18" charset="0"/>
              </a:rPr>
              <a:t>thuật</a:t>
            </a:r>
            <a:r>
              <a:rPr lang="en-US" sz="2400" dirty="0" smtClean="0">
                <a:solidFill>
                  <a:srgbClr val="050505"/>
                </a:solidFill>
                <a:latin typeface="Times New Roman" panose="02020603050405020304" pitchFamily="18" charset="0"/>
                <a:cs typeface="Times New Roman" panose="02020603050405020304" pitchFamily="18" charset="0"/>
              </a:rPr>
              <a:t>: </a:t>
            </a:r>
            <a:r>
              <a:rPr lang="vi-VN" sz="2400" dirty="0" smtClean="0">
                <a:solidFill>
                  <a:srgbClr val="050505"/>
                </a:solidFill>
                <a:latin typeface="Times New Roman" panose="02020603050405020304" pitchFamily="18" charset="0"/>
                <a:cs typeface="Times New Roman" panose="02020603050405020304" pitchFamily="18" charset="0"/>
              </a:rPr>
              <a:t>Thơ</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Nôm</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Đường</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luật</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có</a:t>
            </a:r>
            <a:r>
              <a:rPr lang="en-US" sz="2400" dirty="0" smtClean="0">
                <a:solidFill>
                  <a:srgbClr val="050505"/>
                </a:solidFill>
                <a:latin typeface="Times New Roman" panose="02020603050405020304" pitchFamily="18" charset="0"/>
                <a:cs typeface="Times New Roman" panose="02020603050405020304" pitchFamily="18" charset="0"/>
              </a:rPr>
              <a:t> </a:t>
            </a:r>
            <a:r>
              <a:rPr lang="vi-VN" sz="2400" dirty="0" smtClean="0">
                <a:solidFill>
                  <a:srgbClr val="050505"/>
                </a:solidFill>
                <a:latin typeface="Times New Roman" panose="02020603050405020304" pitchFamily="18" charset="0"/>
                <a:cs typeface="Times New Roman" panose="02020603050405020304" pitchFamily="18" charset="0"/>
              </a:rPr>
              <a:t>xu </a:t>
            </a:r>
            <a:r>
              <a:rPr lang="vi-VN" sz="2400" dirty="0">
                <a:solidFill>
                  <a:srgbClr val="050505"/>
                </a:solidFill>
                <a:latin typeface="Times New Roman" panose="02020603050405020304" pitchFamily="18" charset="0"/>
                <a:cs typeface="Times New Roman" panose="02020603050405020304" pitchFamily="18" charset="0"/>
              </a:rPr>
              <a:t>hướng dân tộc </a:t>
            </a:r>
            <a:r>
              <a:rPr lang="vi-VN" sz="2400" dirty="0" smtClean="0">
                <a:solidFill>
                  <a:srgbClr val="050505"/>
                </a:solidFill>
                <a:latin typeface="Times New Roman" panose="02020603050405020304" pitchFamily="18" charset="0"/>
                <a:cs typeface="Times New Roman" panose="02020603050405020304" pitchFamily="18" charset="0"/>
              </a:rPr>
              <a:t>hóa</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thơ</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Đường</a:t>
            </a:r>
            <a:r>
              <a:rPr lang="en-US" sz="2400" dirty="0" smtClean="0">
                <a:solidFill>
                  <a:srgbClr val="050505"/>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3793066" y="2710608"/>
            <a:ext cx="6096000" cy="1938992"/>
          </a:xfrm>
          <a:prstGeom prst="rect">
            <a:avLst/>
          </a:prstGeom>
        </p:spPr>
        <p:txBody>
          <a:bodyPr>
            <a:spAutoFit/>
          </a:bodyPr>
          <a:lstStyle/>
          <a:p>
            <a:pPr lvl="0"/>
            <a:r>
              <a:rPr lang="en-US" sz="2400" b="1" i="1" dirty="0" err="1" smtClean="0">
                <a:solidFill>
                  <a:srgbClr val="0070C0"/>
                </a:solidFill>
                <a:latin typeface="Times New Roman" panose="02020603050405020304" pitchFamily="18" charset="0"/>
                <a:cs typeface="Times New Roman" panose="02020603050405020304" pitchFamily="18" charset="0"/>
              </a:rPr>
              <a:t>Rồi</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hóng</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mát</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thuở</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ngày</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trường</a:t>
            </a:r>
            <a:endParaRPr lang="en-US" sz="2400" b="1" i="1" dirty="0" smtClean="0">
              <a:solidFill>
                <a:srgbClr val="0070C0"/>
              </a:solidFill>
              <a:latin typeface="Times New Roman" panose="02020603050405020304" pitchFamily="18" charset="0"/>
              <a:cs typeface="Times New Roman" panose="02020603050405020304" pitchFamily="18" charset="0"/>
            </a:endParaRPr>
          </a:p>
          <a:p>
            <a:pPr lvl="0"/>
            <a:r>
              <a:rPr lang="en-US" sz="2400" b="1" i="1" dirty="0" err="1" smtClean="0">
                <a:solidFill>
                  <a:srgbClr val="0070C0"/>
                </a:solidFill>
                <a:latin typeface="Times New Roman" panose="02020603050405020304" pitchFamily="18" charset="0"/>
                <a:cs typeface="Times New Roman" panose="02020603050405020304" pitchFamily="18" charset="0"/>
              </a:rPr>
              <a:t>Hòe</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lục</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đùn</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đùn</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tán</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rợp</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giương</a:t>
            </a:r>
            <a:endParaRPr lang="en-US" sz="2400" b="1" i="1" dirty="0" smtClean="0">
              <a:solidFill>
                <a:srgbClr val="0070C0"/>
              </a:solidFill>
              <a:latin typeface="Times New Roman" panose="02020603050405020304" pitchFamily="18" charset="0"/>
              <a:cs typeface="Times New Roman" panose="02020603050405020304" pitchFamily="18" charset="0"/>
            </a:endParaRPr>
          </a:p>
          <a:p>
            <a:pPr lvl="0"/>
            <a:r>
              <a:rPr lang="en-US" sz="2400" b="1" i="1" dirty="0" err="1" smtClean="0">
                <a:solidFill>
                  <a:srgbClr val="0070C0"/>
                </a:solidFill>
                <a:latin typeface="Times New Roman" panose="02020603050405020304" pitchFamily="18" charset="0"/>
                <a:cs typeface="Times New Roman" panose="02020603050405020304" pitchFamily="18" charset="0"/>
              </a:rPr>
              <a:t>Thạch</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lựu</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hiên</a:t>
            </a:r>
            <a:r>
              <a:rPr lang="en-US" sz="2400" b="1" i="1" dirty="0">
                <a:solidFill>
                  <a:srgbClr val="0070C0"/>
                </a:solidFill>
                <a:latin typeface="Times New Roman" panose="02020603050405020304" pitchFamily="18" charset="0"/>
                <a:cs typeface="Times New Roman" panose="02020603050405020304" pitchFamily="18" charset="0"/>
              </a:rPr>
              <a:t>/</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còn</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phun</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thức</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đỏ</a:t>
            </a:r>
            <a:endParaRPr lang="en-US" sz="2400" b="1" i="1" dirty="0" smtClean="0">
              <a:solidFill>
                <a:srgbClr val="0070C0"/>
              </a:solidFill>
              <a:latin typeface="Times New Roman" panose="02020603050405020304" pitchFamily="18" charset="0"/>
              <a:cs typeface="Times New Roman" panose="02020603050405020304" pitchFamily="18" charset="0"/>
            </a:endParaRPr>
          </a:p>
          <a:p>
            <a:pPr lvl="0"/>
            <a:r>
              <a:rPr lang="en-US" sz="2400" b="1" i="1" dirty="0" err="1" smtClean="0">
                <a:solidFill>
                  <a:srgbClr val="0070C0"/>
                </a:solidFill>
                <a:latin typeface="Times New Roman" panose="02020603050405020304" pitchFamily="18" charset="0"/>
                <a:cs typeface="Times New Roman" panose="02020603050405020304" pitchFamily="18" charset="0"/>
              </a:rPr>
              <a:t>Hồng</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liên</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trì</a:t>
            </a:r>
            <a:r>
              <a:rPr lang="en-US" sz="2400" b="1" i="1" dirty="0">
                <a:solidFill>
                  <a:srgbClr val="0070C0"/>
                </a:solidFill>
                <a:latin typeface="Times New Roman" panose="02020603050405020304" pitchFamily="18" charset="0"/>
                <a:cs typeface="Times New Roman" panose="02020603050405020304" pitchFamily="18" charset="0"/>
              </a:rPr>
              <a:t>/</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đã</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tiễn</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mùi</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hương</a:t>
            </a:r>
            <a:r>
              <a:rPr lang="en-US" sz="2400" b="1" i="1" dirty="0" smtClean="0">
                <a:solidFill>
                  <a:srgbClr val="0070C0"/>
                </a:solidFill>
                <a:latin typeface="Times New Roman" panose="02020603050405020304" pitchFamily="18" charset="0"/>
                <a:cs typeface="Times New Roman" panose="02020603050405020304" pitchFamily="18" charset="0"/>
              </a:rPr>
              <a:t>.</a:t>
            </a:r>
          </a:p>
          <a:p>
            <a:pPr lvl="0"/>
            <a:r>
              <a:rPr lang="en-US" sz="2400" i="1" dirty="0" smtClean="0">
                <a:solidFill>
                  <a:srgbClr val="050505"/>
                </a:solidFill>
                <a:latin typeface="Times New Roman" panose="02020603050405020304" pitchFamily="18" charset="0"/>
                <a:cs typeface="Times New Roman" panose="02020603050405020304" pitchFamily="18" charset="0"/>
              </a:rPr>
              <a:t>                            (</a:t>
            </a:r>
            <a:r>
              <a:rPr lang="en-US" sz="2400" i="1" dirty="0" err="1" smtClean="0">
                <a:solidFill>
                  <a:srgbClr val="050505"/>
                </a:solidFill>
                <a:latin typeface="Times New Roman" panose="02020603050405020304" pitchFamily="18" charset="0"/>
                <a:cs typeface="Times New Roman" panose="02020603050405020304" pitchFamily="18" charset="0"/>
              </a:rPr>
              <a:t>Cảnh</a:t>
            </a:r>
            <a:r>
              <a:rPr lang="en-US" sz="2400" i="1" dirty="0" smtClean="0">
                <a:solidFill>
                  <a:srgbClr val="050505"/>
                </a:solidFill>
                <a:latin typeface="Times New Roman" panose="02020603050405020304" pitchFamily="18" charset="0"/>
                <a:cs typeface="Times New Roman" panose="02020603050405020304" pitchFamily="18" charset="0"/>
              </a:rPr>
              <a:t> </a:t>
            </a:r>
            <a:r>
              <a:rPr lang="en-US" sz="2400" i="1" dirty="0" err="1" smtClean="0">
                <a:solidFill>
                  <a:srgbClr val="050505"/>
                </a:solidFill>
                <a:latin typeface="Times New Roman" panose="02020603050405020304" pitchFamily="18" charset="0"/>
                <a:cs typeface="Times New Roman" panose="02020603050405020304" pitchFamily="18" charset="0"/>
              </a:rPr>
              <a:t>ngày</a:t>
            </a:r>
            <a:r>
              <a:rPr lang="en-US" sz="2400" i="1" dirty="0" smtClean="0">
                <a:solidFill>
                  <a:srgbClr val="050505"/>
                </a:solidFill>
                <a:latin typeface="Times New Roman" panose="02020603050405020304" pitchFamily="18" charset="0"/>
                <a:cs typeface="Times New Roman" panose="02020603050405020304" pitchFamily="18" charset="0"/>
              </a:rPr>
              <a:t> </a:t>
            </a:r>
            <a:r>
              <a:rPr lang="en-US" sz="2400" i="1" dirty="0" err="1" smtClean="0">
                <a:solidFill>
                  <a:srgbClr val="050505"/>
                </a:solidFill>
                <a:latin typeface="Times New Roman" panose="02020603050405020304" pitchFamily="18" charset="0"/>
                <a:cs typeface="Times New Roman" panose="02020603050405020304" pitchFamily="18" charset="0"/>
              </a:rPr>
              <a:t>hè</a:t>
            </a:r>
            <a:r>
              <a:rPr lang="en-US" sz="2400" i="1" dirty="0" smtClean="0">
                <a:solidFill>
                  <a:srgbClr val="050505"/>
                </a:solidFill>
                <a:latin typeface="Times New Roman" panose="02020603050405020304" pitchFamily="18" charset="0"/>
                <a:cs typeface="Times New Roman" panose="02020603050405020304" pitchFamily="18" charset="0"/>
              </a:rPr>
              <a:t> – </a:t>
            </a:r>
            <a:r>
              <a:rPr lang="en-US" sz="2400" i="1" dirty="0" err="1" smtClean="0">
                <a:solidFill>
                  <a:srgbClr val="050505"/>
                </a:solidFill>
                <a:latin typeface="Times New Roman" panose="02020603050405020304" pitchFamily="18" charset="0"/>
                <a:cs typeface="Times New Roman" panose="02020603050405020304" pitchFamily="18" charset="0"/>
              </a:rPr>
              <a:t>Nguyễn</a:t>
            </a:r>
            <a:r>
              <a:rPr lang="en-US" sz="2400" i="1" dirty="0" smtClean="0">
                <a:solidFill>
                  <a:srgbClr val="050505"/>
                </a:solidFill>
                <a:latin typeface="Times New Roman" panose="02020603050405020304" pitchFamily="18" charset="0"/>
                <a:cs typeface="Times New Roman" panose="02020603050405020304" pitchFamily="18" charset="0"/>
              </a:rPr>
              <a:t> </a:t>
            </a:r>
            <a:r>
              <a:rPr lang="en-US" sz="2400" i="1" dirty="0" err="1" smtClean="0">
                <a:solidFill>
                  <a:srgbClr val="050505"/>
                </a:solidFill>
                <a:latin typeface="Times New Roman" panose="02020603050405020304" pitchFamily="18" charset="0"/>
                <a:cs typeface="Times New Roman" panose="02020603050405020304" pitchFamily="18" charset="0"/>
              </a:rPr>
              <a:t>Trãi</a:t>
            </a:r>
            <a:r>
              <a:rPr lang="en-US" sz="2400" i="1" dirty="0" smtClean="0">
                <a:solidFill>
                  <a:srgbClr val="050505"/>
                </a:solidFill>
                <a:latin typeface="Times New Roman" panose="02020603050405020304" pitchFamily="18" charset="0"/>
                <a:cs typeface="Times New Roman" panose="02020603050405020304" pitchFamily="18" charset="0"/>
              </a:rPr>
              <a:t>)</a:t>
            </a:r>
            <a:endParaRPr lang="en-US" sz="2400" i="1" dirty="0">
              <a:solidFill>
                <a:prstClr val="black"/>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2005051" y="1694484"/>
            <a:ext cx="8361821" cy="830997"/>
          </a:xfrm>
          <a:prstGeom prst="rect">
            <a:avLst/>
          </a:prstGeom>
        </p:spPr>
        <p:txBody>
          <a:bodyPr wrap="square">
            <a:spAutoFit/>
          </a:bodyPr>
          <a:lstStyle/>
          <a:p>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a:solidFill>
                  <a:srgbClr val="050505"/>
                </a:solidFill>
                <a:latin typeface="Times New Roman" panose="02020603050405020304" pitchFamily="18" charset="0"/>
                <a:cs typeface="Times New Roman" panose="02020603050405020304" pitchFamily="18" charset="0"/>
              </a:rPr>
              <a:t>N</a:t>
            </a:r>
            <a:r>
              <a:rPr lang="vi-VN" sz="2400" b="1" dirty="0" smtClean="0">
                <a:solidFill>
                  <a:srgbClr val="050505"/>
                </a:solidFill>
                <a:latin typeface="Times New Roman" panose="02020603050405020304" pitchFamily="18" charset="0"/>
                <a:cs typeface="Times New Roman" panose="02020603050405020304" pitchFamily="18" charset="0"/>
              </a:rPr>
              <a:t>hững </a:t>
            </a:r>
            <a:r>
              <a:rPr lang="vi-VN" sz="2400" b="1" dirty="0">
                <a:solidFill>
                  <a:srgbClr val="050505"/>
                </a:solidFill>
                <a:latin typeface="Times New Roman" panose="02020603050405020304" pitchFamily="18" charset="0"/>
                <a:cs typeface="Times New Roman" panose="02020603050405020304" pitchFamily="18" charset="0"/>
              </a:rPr>
              <a:t>câu thất ngôn xen câu lục ngôn, </a:t>
            </a:r>
            <a:r>
              <a:rPr lang="en-US" sz="2400" b="1" dirty="0" err="1" smtClean="0">
                <a:solidFill>
                  <a:srgbClr val="050505"/>
                </a:solidFill>
                <a:latin typeface="Times New Roman" panose="02020603050405020304" pitchFamily="18" charset="0"/>
                <a:cs typeface="Times New Roman" panose="02020603050405020304" pitchFamily="18" charset="0"/>
              </a:rPr>
              <a:t>nhịp</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thơ</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Đường</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luật</a:t>
            </a:r>
            <a:r>
              <a:rPr lang="en-US" sz="2400" b="1" dirty="0" smtClean="0">
                <a:solidFill>
                  <a:srgbClr val="050505"/>
                </a:solidFill>
                <a:latin typeface="Times New Roman" panose="02020603050405020304" pitchFamily="18" charset="0"/>
                <a:cs typeface="Times New Roman" panose="02020603050405020304" pitchFamily="18" charset="0"/>
              </a:rPr>
              <a:t> (2/2/3, 4/3) </a:t>
            </a:r>
            <a:r>
              <a:rPr lang="en-US" sz="2400" b="1" dirty="0" err="1" smtClean="0">
                <a:solidFill>
                  <a:srgbClr val="050505"/>
                </a:solidFill>
                <a:latin typeface="Times New Roman" panose="02020603050405020304" pitchFamily="18" charset="0"/>
                <a:cs typeface="Times New Roman" panose="02020603050405020304" pitchFamily="18" charset="0"/>
              </a:rPr>
              <a:t>đan</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xen</a:t>
            </a:r>
            <a:r>
              <a:rPr lang="en-US" sz="2400" b="1" dirty="0" smtClean="0">
                <a:solidFill>
                  <a:srgbClr val="050505"/>
                </a:solidFill>
                <a:latin typeface="Times New Roman" panose="02020603050405020304" pitchFamily="18" charset="0"/>
                <a:cs typeface="Times New Roman" panose="02020603050405020304" pitchFamily="18" charset="0"/>
              </a:rPr>
              <a:t> </a:t>
            </a:r>
            <a:r>
              <a:rPr lang="vi-VN" sz="2400" b="1" dirty="0" smtClean="0">
                <a:solidFill>
                  <a:srgbClr val="050505"/>
                </a:solidFill>
                <a:latin typeface="Times New Roman" panose="02020603050405020304" pitchFamily="18" charset="0"/>
                <a:cs typeface="Times New Roman" panose="02020603050405020304" pitchFamily="18" charset="0"/>
              </a:rPr>
              <a:t>cách </a:t>
            </a:r>
            <a:r>
              <a:rPr lang="vi-VN" sz="2400" b="1" dirty="0">
                <a:solidFill>
                  <a:srgbClr val="050505"/>
                </a:solidFill>
                <a:latin typeface="Times New Roman" panose="02020603050405020304" pitchFamily="18" charset="0"/>
                <a:cs typeface="Times New Roman" panose="02020603050405020304" pitchFamily="18" charset="0"/>
              </a:rPr>
              <a:t>ngắt nhịp </a:t>
            </a:r>
            <a:r>
              <a:rPr lang="en-US" sz="2400" b="1" dirty="0" err="1" smtClean="0">
                <a:solidFill>
                  <a:srgbClr val="050505"/>
                </a:solidFill>
                <a:latin typeface="Times New Roman" panose="02020603050405020304" pitchFamily="18" charset="0"/>
                <a:cs typeface="Times New Roman" panose="02020603050405020304" pitchFamily="18" charset="0"/>
              </a:rPr>
              <a:t>phá</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cách</a:t>
            </a:r>
            <a:r>
              <a:rPr lang="en-US" sz="2400" b="1" dirty="0" smtClean="0">
                <a:solidFill>
                  <a:srgbClr val="050505"/>
                </a:solidFill>
                <a:latin typeface="Times New Roman" panose="02020603050405020304" pitchFamily="18" charset="0"/>
                <a:cs typeface="Times New Roman" panose="02020603050405020304" pitchFamily="18" charset="0"/>
              </a:rPr>
              <a:t> (3/4, 1/2/3, 3/3)</a:t>
            </a:r>
            <a:r>
              <a:rPr lang="vi-VN" sz="2400" b="1" dirty="0" smtClean="0">
                <a:solidFill>
                  <a:srgbClr val="050505"/>
                </a:solidFill>
                <a:latin typeface="Times New Roman" panose="02020603050405020304" pitchFamily="18" charset="0"/>
                <a:cs typeface="Times New Roman" panose="02020603050405020304" pitchFamily="18" charset="0"/>
              </a:rPr>
              <a:t> </a:t>
            </a:r>
            <a:endParaRPr lang="en-US" b="1" dirty="0"/>
          </a:p>
        </p:txBody>
      </p:sp>
      <p:sp>
        <p:nvSpPr>
          <p:cNvPr id="16" name="Rectangle 15"/>
          <p:cNvSpPr/>
          <p:nvPr/>
        </p:nvSpPr>
        <p:spPr>
          <a:xfrm>
            <a:off x="2686755" y="3581846"/>
            <a:ext cx="6096000" cy="461665"/>
          </a:xfrm>
          <a:prstGeom prst="rect">
            <a:avLst/>
          </a:prstGeom>
        </p:spPr>
        <p:txBody>
          <a:bodyPr>
            <a:spAutoFit/>
          </a:bodyPr>
          <a:lstStyle/>
          <a:p>
            <a:pPr lvl="0"/>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2124075" y="4660248"/>
            <a:ext cx="6096000" cy="461665"/>
          </a:xfrm>
          <a:prstGeom prst="rect">
            <a:avLst/>
          </a:prstGeom>
        </p:spPr>
        <p:txBody>
          <a:bodyPr>
            <a:spAutoFit/>
          </a:bodyPr>
          <a:lstStyle/>
          <a:p>
            <a:pPr lvl="0"/>
            <a:r>
              <a:rPr lang="en-US" sz="2400" dirty="0" smtClean="0">
                <a:solidFill>
                  <a:srgbClr val="050505"/>
                </a:solidFill>
                <a:latin typeface="Times New Roman" panose="02020603050405020304" pitchFamily="18" charset="0"/>
                <a:cs typeface="Times New Roman" panose="02020603050405020304" pitchFamily="18" charset="0"/>
              </a:rPr>
              <a:t>Hay:</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3793066" y="5347281"/>
            <a:ext cx="6096000" cy="830997"/>
          </a:xfrm>
          <a:prstGeom prst="rect">
            <a:avLst/>
          </a:prstGeom>
        </p:spPr>
        <p:txBody>
          <a:bodyPr>
            <a:spAutoFit/>
          </a:bodyPr>
          <a:lstStyle/>
          <a:p>
            <a:pPr lvl="0"/>
            <a:r>
              <a:rPr lang="en-US" sz="2400" b="1" i="1" dirty="0" err="1" smtClean="0">
                <a:solidFill>
                  <a:srgbClr val="7030A0"/>
                </a:solidFill>
                <a:latin typeface="Times New Roman" panose="02020603050405020304" pitchFamily="18" charset="0"/>
                <a:cs typeface="Times New Roman" panose="02020603050405020304" pitchFamily="18" charset="0"/>
              </a:rPr>
              <a:t>Trơ</a:t>
            </a:r>
            <a:r>
              <a:rPr lang="en-US" sz="2400" b="1" i="1" dirty="0" smtClean="0">
                <a:solidFill>
                  <a:srgbClr val="7030A0"/>
                </a:solidFill>
                <a:latin typeface="Times New Roman" panose="02020603050405020304" pitchFamily="18" charset="0"/>
                <a:cs typeface="Times New Roman" panose="02020603050405020304" pitchFamily="18" charset="0"/>
              </a:rPr>
              <a:t>/ </a:t>
            </a:r>
            <a:r>
              <a:rPr lang="en-US" sz="2400" b="1" i="1" dirty="0" err="1" smtClean="0">
                <a:solidFill>
                  <a:srgbClr val="7030A0"/>
                </a:solidFill>
                <a:latin typeface="Times New Roman" panose="02020603050405020304" pitchFamily="18" charset="0"/>
                <a:cs typeface="Times New Roman" panose="02020603050405020304" pitchFamily="18" charset="0"/>
              </a:rPr>
              <a:t>cái</a:t>
            </a:r>
            <a:r>
              <a:rPr lang="en-US" sz="2400" b="1" i="1" dirty="0" smtClean="0">
                <a:solidFill>
                  <a:srgbClr val="7030A0"/>
                </a:solidFill>
                <a:latin typeface="Times New Roman" panose="02020603050405020304" pitchFamily="18" charset="0"/>
                <a:cs typeface="Times New Roman" panose="02020603050405020304" pitchFamily="18" charset="0"/>
              </a:rPr>
              <a:t> </a:t>
            </a:r>
            <a:r>
              <a:rPr lang="en-US" sz="2400" b="1" i="1" dirty="0" err="1" smtClean="0">
                <a:solidFill>
                  <a:srgbClr val="7030A0"/>
                </a:solidFill>
                <a:latin typeface="Times New Roman" panose="02020603050405020304" pitchFamily="18" charset="0"/>
                <a:cs typeface="Times New Roman" panose="02020603050405020304" pitchFamily="18" charset="0"/>
              </a:rPr>
              <a:t>hồng</a:t>
            </a:r>
            <a:r>
              <a:rPr lang="en-US" sz="2400" b="1" i="1" dirty="0" smtClean="0">
                <a:solidFill>
                  <a:srgbClr val="7030A0"/>
                </a:solidFill>
                <a:latin typeface="Times New Roman" panose="02020603050405020304" pitchFamily="18" charset="0"/>
                <a:cs typeface="Times New Roman" panose="02020603050405020304" pitchFamily="18" charset="0"/>
              </a:rPr>
              <a:t> </a:t>
            </a:r>
            <a:r>
              <a:rPr lang="en-US" sz="2400" b="1" i="1" dirty="0" err="1" smtClean="0">
                <a:solidFill>
                  <a:srgbClr val="7030A0"/>
                </a:solidFill>
                <a:latin typeface="Times New Roman" panose="02020603050405020304" pitchFamily="18" charset="0"/>
                <a:cs typeface="Times New Roman" panose="02020603050405020304" pitchFamily="18" charset="0"/>
              </a:rPr>
              <a:t>nhan</a:t>
            </a:r>
            <a:r>
              <a:rPr lang="en-US" sz="2400" b="1" i="1" dirty="0" smtClean="0">
                <a:solidFill>
                  <a:srgbClr val="7030A0"/>
                </a:solidFill>
                <a:latin typeface="Times New Roman" panose="02020603050405020304" pitchFamily="18" charset="0"/>
                <a:cs typeface="Times New Roman" panose="02020603050405020304" pitchFamily="18" charset="0"/>
              </a:rPr>
              <a:t>/ </a:t>
            </a:r>
            <a:r>
              <a:rPr lang="en-US" sz="2400" b="1" i="1" dirty="0" err="1" smtClean="0">
                <a:solidFill>
                  <a:srgbClr val="7030A0"/>
                </a:solidFill>
                <a:latin typeface="Times New Roman" panose="02020603050405020304" pitchFamily="18" charset="0"/>
                <a:cs typeface="Times New Roman" panose="02020603050405020304" pitchFamily="18" charset="0"/>
              </a:rPr>
              <a:t>với</a:t>
            </a:r>
            <a:r>
              <a:rPr lang="en-US" sz="2400" b="1" i="1" dirty="0" smtClean="0">
                <a:solidFill>
                  <a:srgbClr val="7030A0"/>
                </a:solidFill>
                <a:latin typeface="Times New Roman" panose="02020603050405020304" pitchFamily="18" charset="0"/>
                <a:cs typeface="Times New Roman" panose="02020603050405020304" pitchFamily="18" charset="0"/>
              </a:rPr>
              <a:t> </a:t>
            </a:r>
            <a:r>
              <a:rPr lang="en-US" sz="2400" b="1" i="1" dirty="0" err="1" smtClean="0">
                <a:solidFill>
                  <a:srgbClr val="7030A0"/>
                </a:solidFill>
                <a:latin typeface="Times New Roman" panose="02020603050405020304" pitchFamily="18" charset="0"/>
                <a:cs typeface="Times New Roman" panose="02020603050405020304" pitchFamily="18" charset="0"/>
              </a:rPr>
              <a:t>nước</a:t>
            </a:r>
            <a:r>
              <a:rPr lang="en-US" sz="2400" b="1" i="1" dirty="0" smtClean="0">
                <a:solidFill>
                  <a:srgbClr val="7030A0"/>
                </a:solidFill>
                <a:latin typeface="Times New Roman" panose="02020603050405020304" pitchFamily="18" charset="0"/>
                <a:cs typeface="Times New Roman" panose="02020603050405020304" pitchFamily="18" charset="0"/>
              </a:rPr>
              <a:t> non</a:t>
            </a:r>
          </a:p>
          <a:p>
            <a:pPr lvl="0"/>
            <a:r>
              <a:rPr lang="en-US" sz="2400" i="1" dirty="0" smtClean="0">
                <a:solidFill>
                  <a:srgbClr val="050505"/>
                </a:solidFill>
                <a:latin typeface="Times New Roman" panose="02020603050405020304" pitchFamily="18" charset="0"/>
                <a:cs typeface="Times New Roman" panose="02020603050405020304" pitchFamily="18" charset="0"/>
              </a:rPr>
              <a:t>                             (</a:t>
            </a:r>
            <a:r>
              <a:rPr lang="en-US" sz="2400" i="1" dirty="0" err="1" smtClean="0">
                <a:solidFill>
                  <a:srgbClr val="050505"/>
                </a:solidFill>
                <a:latin typeface="Times New Roman" panose="02020603050405020304" pitchFamily="18" charset="0"/>
                <a:cs typeface="Times New Roman" panose="02020603050405020304" pitchFamily="18" charset="0"/>
              </a:rPr>
              <a:t>Tự</a:t>
            </a:r>
            <a:r>
              <a:rPr lang="en-US" sz="2400" i="1" dirty="0" smtClean="0">
                <a:solidFill>
                  <a:srgbClr val="050505"/>
                </a:solidFill>
                <a:latin typeface="Times New Roman" panose="02020603050405020304" pitchFamily="18" charset="0"/>
                <a:cs typeface="Times New Roman" panose="02020603050405020304" pitchFamily="18" charset="0"/>
              </a:rPr>
              <a:t> </a:t>
            </a:r>
            <a:r>
              <a:rPr lang="en-US" sz="2400" i="1" dirty="0" err="1" smtClean="0">
                <a:solidFill>
                  <a:srgbClr val="050505"/>
                </a:solidFill>
                <a:latin typeface="Times New Roman" panose="02020603050405020304" pitchFamily="18" charset="0"/>
                <a:cs typeface="Times New Roman" panose="02020603050405020304" pitchFamily="18" charset="0"/>
              </a:rPr>
              <a:t>tình</a:t>
            </a:r>
            <a:r>
              <a:rPr lang="en-US" sz="2400" i="1" dirty="0" smtClean="0">
                <a:solidFill>
                  <a:srgbClr val="050505"/>
                </a:solidFill>
                <a:latin typeface="Times New Roman" panose="02020603050405020304" pitchFamily="18" charset="0"/>
                <a:cs typeface="Times New Roman" panose="02020603050405020304" pitchFamily="18" charset="0"/>
              </a:rPr>
              <a:t> – </a:t>
            </a:r>
            <a:r>
              <a:rPr lang="en-US" sz="2400" i="1" dirty="0" err="1" smtClean="0">
                <a:solidFill>
                  <a:srgbClr val="050505"/>
                </a:solidFill>
                <a:latin typeface="Times New Roman" panose="02020603050405020304" pitchFamily="18" charset="0"/>
                <a:cs typeface="Times New Roman" panose="02020603050405020304" pitchFamily="18" charset="0"/>
              </a:rPr>
              <a:t>Hồ</a:t>
            </a:r>
            <a:r>
              <a:rPr lang="en-US" sz="2400" i="1" dirty="0" smtClean="0">
                <a:solidFill>
                  <a:srgbClr val="050505"/>
                </a:solidFill>
                <a:latin typeface="Times New Roman" panose="02020603050405020304" pitchFamily="18" charset="0"/>
                <a:cs typeface="Times New Roman" panose="02020603050405020304" pitchFamily="18" charset="0"/>
              </a:rPr>
              <a:t> </a:t>
            </a:r>
            <a:r>
              <a:rPr lang="en-US" sz="2400" i="1" dirty="0" err="1" smtClean="0">
                <a:solidFill>
                  <a:srgbClr val="050505"/>
                </a:solidFill>
                <a:latin typeface="Times New Roman" panose="02020603050405020304" pitchFamily="18" charset="0"/>
                <a:cs typeface="Times New Roman" panose="02020603050405020304" pitchFamily="18" charset="0"/>
              </a:rPr>
              <a:t>Xuân</a:t>
            </a:r>
            <a:r>
              <a:rPr lang="en-US" sz="2400" i="1" dirty="0" smtClean="0">
                <a:solidFill>
                  <a:srgbClr val="050505"/>
                </a:solidFill>
                <a:latin typeface="Times New Roman" panose="02020603050405020304" pitchFamily="18" charset="0"/>
                <a:cs typeface="Times New Roman" panose="02020603050405020304" pitchFamily="18" charset="0"/>
              </a:rPr>
              <a:t> </a:t>
            </a:r>
            <a:r>
              <a:rPr lang="en-US" sz="2400" i="1" dirty="0" err="1" smtClean="0">
                <a:solidFill>
                  <a:srgbClr val="050505"/>
                </a:solidFill>
                <a:latin typeface="Times New Roman" panose="02020603050405020304" pitchFamily="18" charset="0"/>
                <a:cs typeface="Times New Roman" panose="02020603050405020304" pitchFamily="18" charset="0"/>
              </a:rPr>
              <a:t>Hương</a:t>
            </a:r>
            <a:r>
              <a:rPr lang="en-US" sz="2400" i="1" dirty="0" smtClean="0">
                <a:solidFill>
                  <a:srgbClr val="050505"/>
                </a:solidFill>
                <a:latin typeface="Times New Roman" panose="02020603050405020304" pitchFamily="18" charset="0"/>
                <a:cs typeface="Times New Roman" panose="02020603050405020304" pitchFamily="18" charset="0"/>
              </a:rPr>
              <a:t> -)</a:t>
            </a:r>
            <a:endParaRPr lang="en-US" sz="2400"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31612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2075" y="2767806"/>
            <a:ext cx="1847850" cy="2466975"/>
          </a:xfrm>
        </p:spPr>
      </p:pic>
      <p:pic>
        <p:nvPicPr>
          <p:cNvPr id="4" name="Picture 3"/>
          <p:cNvPicPr>
            <a:picLocks noChangeAspect="1"/>
          </p:cNvPicPr>
          <p:nvPr/>
        </p:nvPicPr>
        <p:blipFill>
          <a:blip r:embed="rId3"/>
          <a:stretch>
            <a:fillRect/>
          </a:stretch>
        </p:blipFill>
        <p:spPr>
          <a:xfrm>
            <a:off x="0" y="1"/>
            <a:ext cx="12320789" cy="6857999"/>
          </a:xfrm>
          <a:prstGeom prst="rect">
            <a:avLst/>
          </a:prstGeom>
        </p:spPr>
      </p:pic>
      <p:sp>
        <p:nvSpPr>
          <p:cNvPr id="5" name="TextBox 4"/>
          <p:cNvSpPr txBox="1"/>
          <p:nvPr/>
        </p:nvSpPr>
        <p:spPr>
          <a:xfrm>
            <a:off x="1626403" y="240364"/>
            <a:ext cx="5837688" cy="461665"/>
          </a:xfrm>
          <a:prstGeom prst="rect">
            <a:avLst/>
          </a:prstGeom>
          <a:noFill/>
        </p:spPr>
        <p:txBody>
          <a:bodyPr wrap="non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2. </a:t>
            </a:r>
            <a:r>
              <a:rPr lang="en-US" sz="2400" b="1" u="sng" dirty="0" smtClean="0">
                <a:solidFill>
                  <a:srgbClr val="FF0000"/>
                </a:solidFill>
                <a:latin typeface="Times New Roman" panose="02020603050405020304" pitchFamily="18" charset="0"/>
                <a:cs typeface="Times New Roman" panose="02020603050405020304" pitchFamily="18" charset="0"/>
              </a:rPr>
              <a:t>ĐẶC ĐIỂM THƠ NÔM ĐƯỜNG LUẬT</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873955" y="875451"/>
            <a:ext cx="7687733" cy="830997"/>
          </a:xfrm>
          <a:prstGeom prst="rect">
            <a:avLst/>
          </a:prstGeom>
        </p:spPr>
        <p:txBody>
          <a:bodyPr wrap="square">
            <a:spAutoFit/>
          </a:bodyPr>
          <a:lstStyle/>
          <a:p>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Sử</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dụng</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nhiều</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thành</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ngữ</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từ</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láy</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các</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chất</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liệu</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văn</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học</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dân</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gian</a:t>
            </a:r>
            <a:endParaRPr lang="en-US" b="1" dirty="0"/>
          </a:p>
        </p:txBody>
      </p:sp>
      <p:sp>
        <p:nvSpPr>
          <p:cNvPr id="3" name="Rectangle 2"/>
          <p:cNvSpPr/>
          <p:nvPr/>
        </p:nvSpPr>
        <p:spPr>
          <a:xfrm>
            <a:off x="2881123" y="1763387"/>
            <a:ext cx="6096000" cy="1938992"/>
          </a:xfrm>
          <a:prstGeom prst="rect">
            <a:avLst/>
          </a:prstGeom>
        </p:spPr>
        <p:txBody>
          <a:bodyPr>
            <a:spAutoFit/>
          </a:bodyPr>
          <a:lstStyle/>
          <a:p>
            <a:r>
              <a:rPr lang="vi-VN" sz="2400" b="1" i="1" u="sng" dirty="0">
                <a:solidFill>
                  <a:srgbClr val="FF0000"/>
                </a:solidFill>
                <a:latin typeface="Times New Roman" panose="02020603050405020304" pitchFamily="18" charset="0"/>
                <a:cs typeface="Times New Roman" panose="02020603050405020304" pitchFamily="18" charset="0"/>
              </a:rPr>
              <a:t>Lẩn thẩn </a:t>
            </a:r>
            <a:r>
              <a:rPr lang="vi-VN" sz="2400" b="1" i="1" dirty="0">
                <a:latin typeface="Times New Roman" panose="02020603050405020304" pitchFamily="18" charset="0"/>
                <a:cs typeface="Times New Roman" panose="02020603050405020304" pitchFamily="18" charset="0"/>
              </a:rPr>
              <a:t>ngày qua lại tháng qua,</a:t>
            </a:r>
            <a:br>
              <a:rPr lang="vi-VN" sz="2400" b="1" i="1" dirty="0">
                <a:latin typeface="Times New Roman" panose="02020603050405020304" pitchFamily="18" charset="0"/>
                <a:cs typeface="Times New Roman" panose="02020603050405020304" pitchFamily="18" charset="0"/>
              </a:rPr>
            </a:br>
            <a:r>
              <a:rPr lang="vi-VN" sz="2400" b="1" i="1" dirty="0">
                <a:latin typeface="Times New Roman" panose="02020603050405020304" pitchFamily="18" charset="0"/>
                <a:cs typeface="Times New Roman" panose="02020603050405020304" pitchFamily="18" charset="0"/>
              </a:rPr>
              <a:t>Một năm xuân tới một phen già.</a:t>
            </a:r>
            <a:br>
              <a:rPr lang="vi-VN" sz="2400" b="1" i="1" dirty="0">
                <a:latin typeface="Times New Roman" panose="02020603050405020304" pitchFamily="18" charset="0"/>
                <a:cs typeface="Times New Roman" panose="02020603050405020304" pitchFamily="18" charset="0"/>
              </a:rPr>
            </a:br>
            <a:r>
              <a:rPr lang="vi-VN" sz="2400" b="1" i="1" dirty="0">
                <a:latin typeface="Times New Roman" panose="02020603050405020304" pitchFamily="18" charset="0"/>
                <a:cs typeface="Times New Roman" panose="02020603050405020304" pitchFamily="18" charset="0"/>
              </a:rPr>
              <a:t>Ái ưu </a:t>
            </a:r>
            <a:r>
              <a:rPr lang="vi-VN" sz="2400" b="1" i="1" u="sng" dirty="0">
                <a:solidFill>
                  <a:srgbClr val="FF0000"/>
                </a:solidFill>
                <a:latin typeface="Times New Roman" panose="02020603050405020304" pitchFamily="18" charset="0"/>
                <a:cs typeface="Times New Roman" panose="02020603050405020304" pitchFamily="18" charset="0"/>
              </a:rPr>
              <a:t>vằng vặc </a:t>
            </a:r>
            <a:r>
              <a:rPr lang="vi-VN" sz="2400" b="1" i="1" dirty="0">
                <a:latin typeface="Times New Roman" panose="02020603050405020304" pitchFamily="18" charset="0"/>
                <a:cs typeface="Times New Roman" panose="02020603050405020304" pitchFamily="18" charset="0"/>
              </a:rPr>
              <a:t>trăng in nước,</a:t>
            </a:r>
            <a:br>
              <a:rPr lang="vi-VN" sz="2400" b="1" i="1" dirty="0">
                <a:latin typeface="Times New Roman" panose="02020603050405020304" pitchFamily="18" charset="0"/>
                <a:cs typeface="Times New Roman" panose="02020603050405020304" pitchFamily="18" charset="0"/>
              </a:rPr>
            </a:br>
            <a:r>
              <a:rPr lang="vi-VN" sz="2400" b="1" i="1" dirty="0">
                <a:latin typeface="Times New Roman" panose="02020603050405020304" pitchFamily="18" charset="0"/>
                <a:cs typeface="Times New Roman" panose="02020603050405020304" pitchFamily="18" charset="0"/>
              </a:rPr>
              <a:t>Danh lợi </a:t>
            </a:r>
            <a:r>
              <a:rPr lang="vi-VN" sz="2400" b="1" i="1" u="sng" dirty="0">
                <a:solidFill>
                  <a:srgbClr val="FF0000"/>
                </a:solidFill>
                <a:latin typeface="Times New Roman" panose="02020603050405020304" pitchFamily="18" charset="0"/>
                <a:cs typeface="Times New Roman" panose="02020603050405020304" pitchFamily="18" charset="0"/>
              </a:rPr>
              <a:t>lâng lâng</a:t>
            </a:r>
            <a:r>
              <a:rPr lang="vi-VN" sz="2400" b="1" i="1" dirty="0">
                <a:solidFill>
                  <a:srgbClr val="FF0000"/>
                </a:solidFill>
                <a:latin typeface="Times New Roman" panose="02020603050405020304" pitchFamily="18" charset="0"/>
                <a:cs typeface="Times New Roman" panose="02020603050405020304" pitchFamily="18" charset="0"/>
              </a:rPr>
              <a:t> </a:t>
            </a:r>
            <a:r>
              <a:rPr lang="vi-VN" sz="2400" b="1" i="1" dirty="0">
                <a:latin typeface="Times New Roman" panose="02020603050405020304" pitchFamily="18" charset="0"/>
                <a:cs typeface="Times New Roman" panose="02020603050405020304" pitchFamily="18" charset="0"/>
              </a:rPr>
              <a:t>gió thổi hoa</a:t>
            </a:r>
            <a:r>
              <a:rPr lang="vi-VN" sz="2400" i="1" dirty="0" smtClean="0">
                <a:latin typeface="Times New Roman" panose="02020603050405020304" pitchFamily="18" charset="0"/>
                <a:cs typeface="Times New Roman" panose="02020603050405020304" pitchFamily="18" charset="0"/>
              </a:rPr>
              <a:t>.</a:t>
            </a:r>
            <a:endParaRPr lang="en-US" sz="2400" i="1" dirty="0" smtClean="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Thú</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nhàn</a:t>
            </a:r>
            <a:r>
              <a:rPr lang="en-US" sz="2400" i="1" dirty="0" smtClean="0">
                <a:latin typeface="Times New Roman" panose="02020603050405020304" pitchFamily="18" charset="0"/>
                <a:cs typeface="Times New Roman" panose="02020603050405020304" pitchFamily="18" charset="0"/>
              </a:rPr>
              <a:t> – </a:t>
            </a:r>
            <a:r>
              <a:rPr lang="en-US" sz="2400" i="1" dirty="0" err="1" smtClean="0">
                <a:latin typeface="Times New Roman" panose="02020603050405020304" pitchFamily="18" charset="0"/>
                <a:cs typeface="Times New Roman" panose="02020603050405020304" pitchFamily="18" charset="0"/>
              </a:rPr>
              <a:t>Nguyễn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Bỉnh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Khiêm</a:t>
            </a:r>
            <a:r>
              <a:rPr lang="en-US" sz="2400" i="1" dirty="0" smtClean="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p:txBody>
      </p:sp>
      <p:sp>
        <p:nvSpPr>
          <p:cNvPr id="12" name="Rectangle 11"/>
          <p:cNvSpPr/>
          <p:nvPr/>
        </p:nvSpPr>
        <p:spPr>
          <a:xfrm>
            <a:off x="6224789" y="4265285"/>
            <a:ext cx="6096000" cy="1938992"/>
          </a:xfrm>
          <a:prstGeom prst="rect">
            <a:avLst/>
          </a:prstGeom>
        </p:spPr>
        <p:txBody>
          <a:bodyPr>
            <a:spAutoFit/>
          </a:bodyPr>
          <a:lstStyle/>
          <a:p>
            <a:pPr lvl="0"/>
            <a:r>
              <a:rPr lang="en-US" sz="2400" b="1" i="1" dirty="0" err="1" smtClean="0">
                <a:solidFill>
                  <a:srgbClr val="050505"/>
                </a:solidFill>
                <a:latin typeface="Times New Roman" panose="02020603050405020304" pitchFamily="18" charset="0"/>
                <a:cs typeface="Times New Roman" panose="02020603050405020304" pitchFamily="18" charset="0"/>
              </a:rPr>
              <a:t>Thân</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em</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vừa</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trắng</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lại</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vừa</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tròn</a:t>
            </a:r>
            <a:endParaRPr lang="en-US" sz="2400" b="1" i="1" dirty="0" smtClean="0">
              <a:solidFill>
                <a:srgbClr val="050505"/>
              </a:solidFill>
              <a:latin typeface="Times New Roman" panose="02020603050405020304" pitchFamily="18" charset="0"/>
              <a:cs typeface="Times New Roman" panose="02020603050405020304" pitchFamily="18" charset="0"/>
            </a:endParaRPr>
          </a:p>
          <a:p>
            <a:pPr lvl="0"/>
            <a:r>
              <a:rPr lang="en-US" sz="2400" b="1" i="1" dirty="0" err="1" smtClean="0">
                <a:solidFill>
                  <a:srgbClr val="7030A0"/>
                </a:solidFill>
                <a:latin typeface="Times New Roman" panose="02020603050405020304" pitchFamily="18" charset="0"/>
                <a:cs typeface="Times New Roman" panose="02020603050405020304" pitchFamily="18" charset="0"/>
              </a:rPr>
              <a:t>Bảy</a:t>
            </a:r>
            <a:r>
              <a:rPr lang="en-US" sz="2400" b="1" i="1" dirty="0" smtClean="0">
                <a:solidFill>
                  <a:srgbClr val="7030A0"/>
                </a:solidFill>
                <a:latin typeface="Times New Roman" panose="02020603050405020304" pitchFamily="18" charset="0"/>
                <a:cs typeface="Times New Roman" panose="02020603050405020304" pitchFamily="18" charset="0"/>
              </a:rPr>
              <a:t> </a:t>
            </a:r>
            <a:r>
              <a:rPr lang="en-US" sz="2400" b="1" i="1" dirty="0" err="1" smtClean="0">
                <a:solidFill>
                  <a:srgbClr val="7030A0"/>
                </a:solidFill>
                <a:latin typeface="Times New Roman" panose="02020603050405020304" pitchFamily="18" charset="0"/>
                <a:cs typeface="Times New Roman" panose="02020603050405020304" pitchFamily="18" charset="0"/>
              </a:rPr>
              <a:t>nổi</a:t>
            </a:r>
            <a:r>
              <a:rPr lang="en-US" sz="2400" b="1" i="1" dirty="0" smtClean="0">
                <a:solidFill>
                  <a:srgbClr val="7030A0"/>
                </a:solidFill>
                <a:latin typeface="Times New Roman" panose="02020603050405020304" pitchFamily="18" charset="0"/>
                <a:cs typeface="Times New Roman" panose="02020603050405020304" pitchFamily="18" charset="0"/>
              </a:rPr>
              <a:t> </a:t>
            </a:r>
            <a:r>
              <a:rPr lang="en-US" sz="2400" b="1" i="1" dirty="0" err="1" smtClean="0">
                <a:solidFill>
                  <a:srgbClr val="7030A0"/>
                </a:solidFill>
                <a:latin typeface="Times New Roman" panose="02020603050405020304" pitchFamily="18" charset="0"/>
                <a:cs typeface="Times New Roman" panose="02020603050405020304" pitchFamily="18" charset="0"/>
              </a:rPr>
              <a:t>ba</a:t>
            </a:r>
            <a:r>
              <a:rPr lang="en-US" sz="2400" b="1" i="1" dirty="0" smtClean="0">
                <a:solidFill>
                  <a:srgbClr val="7030A0"/>
                </a:solidFill>
                <a:latin typeface="Times New Roman" panose="02020603050405020304" pitchFamily="18" charset="0"/>
                <a:cs typeface="Times New Roman" panose="02020603050405020304" pitchFamily="18" charset="0"/>
              </a:rPr>
              <a:t> </a:t>
            </a:r>
            <a:r>
              <a:rPr lang="en-US" sz="2400" b="1" i="1" dirty="0" err="1" smtClean="0">
                <a:solidFill>
                  <a:srgbClr val="7030A0"/>
                </a:solidFill>
                <a:latin typeface="Times New Roman" panose="02020603050405020304" pitchFamily="18" charset="0"/>
                <a:cs typeface="Times New Roman" panose="02020603050405020304" pitchFamily="18" charset="0"/>
              </a:rPr>
              <a:t>chìm</a:t>
            </a:r>
            <a:r>
              <a:rPr lang="en-US" sz="2400" b="1" i="1" dirty="0" smtClean="0">
                <a:solidFill>
                  <a:srgbClr val="7030A0"/>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với</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nước</a:t>
            </a:r>
            <a:r>
              <a:rPr lang="en-US" sz="2400" b="1" i="1" dirty="0" smtClean="0">
                <a:solidFill>
                  <a:srgbClr val="050505"/>
                </a:solidFill>
                <a:latin typeface="Times New Roman" panose="02020603050405020304" pitchFamily="18" charset="0"/>
                <a:cs typeface="Times New Roman" panose="02020603050405020304" pitchFamily="18" charset="0"/>
              </a:rPr>
              <a:t> non</a:t>
            </a:r>
          </a:p>
          <a:p>
            <a:pPr lvl="0"/>
            <a:r>
              <a:rPr lang="en-US" sz="2400" b="1" i="1" dirty="0" err="1" smtClean="0">
                <a:solidFill>
                  <a:srgbClr val="050505"/>
                </a:solidFill>
                <a:latin typeface="Times New Roman" panose="02020603050405020304" pitchFamily="18" charset="0"/>
                <a:cs typeface="Times New Roman" panose="02020603050405020304" pitchFamily="18" charset="0"/>
              </a:rPr>
              <a:t>Rắn</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nát</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mặc</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dầu</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tay</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kẻ</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nặn</a:t>
            </a:r>
            <a:endParaRPr lang="en-US" sz="2400" b="1" i="1" dirty="0" smtClean="0">
              <a:solidFill>
                <a:srgbClr val="050505"/>
              </a:solidFill>
              <a:latin typeface="Times New Roman" panose="02020603050405020304" pitchFamily="18" charset="0"/>
              <a:cs typeface="Times New Roman" panose="02020603050405020304" pitchFamily="18" charset="0"/>
            </a:endParaRPr>
          </a:p>
          <a:p>
            <a:pPr lvl="0"/>
            <a:r>
              <a:rPr lang="en-US" sz="2400" b="1" i="1" dirty="0" err="1" smtClean="0">
                <a:solidFill>
                  <a:srgbClr val="050505"/>
                </a:solidFill>
                <a:latin typeface="Times New Roman" panose="02020603050405020304" pitchFamily="18" charset="0"/>
                <a:cs typeface="Times New Roman" panose="02020603050405020304" pitchFamily="18" charset="0"/>
              </a:rPr>
              <a:t>Mà</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em</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vẫn</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giữ</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tấm</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lòng</a:t>
            </a:r>
            <a:r>
              <a:rPr lang="en-US" sz="2400" b="1" i="1" dirty="0" smtClean="0">
                <a:solidFill>
                  <a:srgbClr val="050505"/>
                </a:solidFill>
                <a:latin typeface="Times New Roman" panose="02020603050405020304" pitchFamily="18" charset="0"/>
                <a:cs typeface="Times New Roman" panose="02020603050405020304" pitchFamily="18" charset="0"/>
              </a:rPr>
              <a:t> son.</a:t>
            </a:r>
          </a:p>
          <a:p>
            <a:pPr lvl="0"/>
            <a:r>
              <a:rPr lang="en-US" sz="2400" i="1" dirty="0" smtClean="0">
                <a:solidFill>
                  <a:srgbClr val="050505"/>
                </a:solidFill>
                <a:latin typeface="Times New Roman" panose="02020603050405020304" pitchFamily="18" charset="0"/>
                <a:cs typeface="Times New Roman" panose="02020603050405020304" pitchFamily="18" charset="0"/>
              </a:rPr>
              <a:t>(</a:t>
            </a:r>
            <a:r>
              <a:rPr lang="en-US" sz="2400" i="1" dirty="0" err="1" smtClean="0">
                <a:solidFill>
                  <a:srgbClr val="050505"/>
                </a:solidFill>
                <a:latin typeface="Times New Roman" panose="02020603050405020304" pitchFamily="18" charset="0"/>
                <a:cs typeface="Times New Roman" panose="02020603050405020304" pitchFamily="18" charset="0"/>
              </a:rPr>
              <a:t>Bánh</a:t>
            </a:r>
            <a:r>
              <a:rPr lang="en-US" sz="2400" i="1" dirty="0" smtClean="0">
                <a:solidFill>
                  <a:srgbClr val="050505"/>
                </a:solidFill>
                <a:latin typeface="Times New Roman" panose="02020603050405020304" pitchFamily="18" charset="0"/>
                <a:cs typeface="Times New Roman" panose="02020603050405020304" pitchFamily="18" charset="0"/>
              </a:rPr>
              <a:t> </a:t>
            </a:r>
            <a:r>
              <a:rPr lang="en-US" sz="2400" i="1" dirty="0" err="1" smtClean="0">
                <a:solidFill>
                  <a:srgbClr val="050505"/>
                </a:solidFill>
                <a:latin typeface="Times New Roman" panose="02020603050405020304" pitchFamily="18" charset="0"/>
                <a:cs typeface="Times New Roman" panose="02020603050405020304" pitchFamily="18" charset="0"/>
              </a:rPr>
              <a:t>trôi</a:t>
            </a:r>
            <a:r>
              <a:rPr lang="en-US" sz="2400" i="1" dirty="0" smtClean="0">
                <a:solidFill>
                  <a:srgbClr val="050505"/>
                </a:solidFill>
                <a:latin typeface="Times New Roman" panose="02020603050405020304" pitchFamily="18" charset="0"/>
                <a:cs typeface="Times New Roman" panose="02020603050405020304" pitchFamily="18" charset="0"/>
              </a:rPr>
              <a:t> </a:t>
            </a:r>
            <a:r>
              <a:rPr lang="en-US" sz="2400" i="1" dirty="0" err="1" smtClean="0">
                <a:solidFill>
                  <a:srgbClr val="050505"/>
                </a:solidFill>
                <a:latin typeface="Times New Roman" panose="02020603050405020304" pitchFamily="18" charset="0"/>
                <a:cs typeface="Times New Roman" panose="02020603050405020304" pitchFamily="18" charset="0"/>
              </a:rPr>
              <a:t>nước</a:t>
            </a:r>
            <a:r>
              <a:rPr lang="en-US" sz="2400" i="1" dirty="0" smtClean="0">
                <a:solidFill>
                  <a:srgbClr val="050505"/>
                </a:solidFill>
                <a:latin typeface="Times New Roman" panose="02020603050405020304" pitchFamily="18" charset="0"/>
                <a:cs typeface="Times New Roman" panose="02020603050405020304" pitchFamily="18" charset="0"/>
              </a:rPr>
              <a:t> – </a:t>
            </a:r>
            <a:r>
              <a:rPr lang="en-US" sz="2400" i="1" dirty="0" err="1" smtClean="0">
                <a:solidFill>
                  <a:srgbClr val="050505"/>
                </a:solidFill>
                <a:latin typeface="Times New Roman" panose="02020603050405020304" pitchFamily="18" charset="0"/>
                <a:cs typeface="Times New Roman" panose="02020603050405020304" pitchFamily="18" charset="0"/>
              </a:rPr>
              <a:t>Hồ</a:t>
            </a:r>
            <a:r>
              <a:rPr lang="en-US" sz="2400" i="1" dirty="0" smtClean="0">
                <a:solidFill>
                  <a:srgbClr val="050505"/>
                </a:solidFill>
                <a:latin typeface="Times New Roman" panose="02020603050405020304" pitchFamily="18" charset="0"/>
                <a:cs typeface="Times New Roman" panose="02020603050405020304" pitchFamily="18" charset="0"/>
              </a:rPr>
              <a:t> </a:t>
            </a:r>
            <a:r>
              <a:rPr lang="en-US" sz="2400" i="1" dirty="0" err="1" smtClean="0">
                <a:solidFill>
                  <a:srgbClr val="050505"/>
                </a:solidFill>
                <a:latin typeface="Times New Roman" panose="02020603050405020304" pitchFamily="18" charset="0"/>
                <a:cs typeface="Times New Roman" panose="02020603050405020304" pitchFamily="18" charset="0"/>
              </a:rPr>
              <a:t>Xuân</a:t>
            </a:r>
            <a:r>
              <a:rPr lang="en-US" sz="2400" i="1" dirty="0" smtClean="0">
                <a:solidFill>
                  <a:srgbClr val="050505"/>
                </a:solidFill>
                <a:latin typeface="Times New Roman" panose="02020603050405020304" pitchFamily="18" charset="0"/>
                <a:cs typeface="Times New Roman" panose="02020603050405020304" pitchFamily="18" charset="0"/>
              </a:rPr>
              <a:t> </a:t>
            </a:r>
            <a:r>
              <a:rPr lang="en-US" sz="2400" i="1" dirty="0" err="1" smtClean="0">
                <a:solidFill>
                  <a:srgbClr val="050505"/>
                </a:solidFill>
                <a:latin typeface="Times New Roman" panose="02020603050405020304" pitchFamily="18" charset="0"/>
                <a:cs typeface="Times New Roman" panose="02020603050405020304" pitchFamily="18" charset="0"/>
              </a:rPr>
              <a:t>Hương</a:t>
            </a:r>
            <a:r>
              <a:rPr lang="en-US" sz="2400" i="1" dirty="0" smtClean="0">
                <a:solidFill>
                  <a:srgbClr val="050505"/>
                </a:solidFill>
                <a:latin typeface="Times New Roman" panose="02020603050405020304" pitchFamily="18" charset="0"/>
                <a:cs typeface="Times New Roman" panose="02020603050405020304" pitchFamily="18" charset="0"/>
              </a:rPr>
              <a:t>)</a:t>
            </a:r>
            <a:endParaRPr lang="en-US" sz="2400"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782664"/>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69+ Hình nền Powerpoint đẹp, đơn giản, ấn tượng theo Chủ đề"/>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29482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26403" y="566241"/>
            <a:ext cx="5837688" cy="461665"/>
          </a:xfrm>
          <a:prstGeom prst="rect">
            <a:avLst/>
          </a:prstGeom>
          <a:noFill/>
        </p:spPr>
        <p:txBody>
          <a:bodyPr wrap="non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2. </a:t>
            </a:r>
            <a:r>
              <a:rPr lang="en-US" sz="2400" b="1" u="sng" dirty="0" smtClean="0">
                <a:solidFill>
                  <a:srgbClr val="FF0000"/>
                </a:solidFill>
                <a:latin typeface="Times New Roman" panose="02020603050405020304" pitchFamily="18" charset="0"/>
                <a:cs typeface="Times New Roman" panose="02020603050405020304" pitchFamily="18" charset="0"/>
              </a:rPr>
              <a:t>ĐẶC ĐIỂM THƠ NÔM ĐƯỜNG LUẬT</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310314" y="1229022"/>
            <a:ext cx="10328530" cy="461665"/>
          </a:xfrm>
          <a:prstGeom prst="rect">
            <a:avLst/>
          </a:prstGeom>
        </p:spPr>
        <p:txBody>
          <a:bodyPr wrap="square">
            <a:spAutoFit/>
          </a:bodyPr>
          <a:lstStyle/>
          <a:p>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a:solidFill>
                  <a:srgbClr val="050505"/>
                </a:solidFill>
                <a:latin typeface="Times New Roman" panose="02020603050405020304" pitchFamily="18" charset="0"/>
                <a:cs typeface="Times New Roman" panose="02020603050405020304" pitchFamily="18" charset="0"/>
              </a:rPr>
              <a:t>H</a:t>
            </a:r>
            <a:r>
              <a:rPr lang="en-US" sz="2400" b="1" dirty="0" err="1" smtClean="0">
                <a:solidFill>
                  <a:srgbClr val="050505"/>
                </a:solidFill>
                <a:latin typeface="Times New Roman" panose="02020603050405020304" pitchFamily="18" charset="0"/>
                <a:cs typeface="Times New Roman" panose="02020603050405020304" pitchFamily="18" charset="0"/>
              </a:rPr>
              <a:t>ệ</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thống</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thi</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liệu</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có</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xu</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hướng</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lấy</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những</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chất</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liệu</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từ</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cuộc</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sống</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đời</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thường</a:t>
            </a:r>
            <a:r>
              <a:rPr lang="en-US" sz="2400" b="1" dirty="0" smtClean="0">
                <a:solidFill>
                  <a:srgbClr val="050505"/>
                </a:solidFill>
                <a:latin typeface="Times New Roman" panose="02020603050405020304" pitchFamily="18" charset="0"/>
                <a:cs typeface="Times New Roman" panose="02020603050405020304" pitchFamily="18" charset="0"/>
              </a:rPr>
              <a:t>:  </a:t>
            </a:r>
            <a:endParaRPr lang="en-US" b="1" dirty="0"/>
          </a:p>
        </p:txBody>
      </p:sp>
      <p:sp>
        <p:nvSpPr>
          <p:cNvPr id="7" name="Rectangle 6"/>
          <p:cNvSpPr/>
          <p:nvPr/>
        </p:nvSpPr>
        <p:spPr>
          <a:xfrm>
            <a:off x="3048000" y="1983517"/>
            <a:ext cx="6096000" cy="1200329"/>
          </a:xfrm>
          <a:prstGeom prst="rect">
            <a:avLst/>
          </a:prstGeom>
        </p:spPr>
        <p:txBody>
          <a:bodyPr>
            <a:spAutoFit/>
          </a:bodyPr>
          <a:lstStyle/>
          <a:p>
            <a:r>
              <a:rPr lang="en-US" sz="2400" b="1" i="1" dirty="0" err="1" smtClean="0">
                <a:solidFill>
                  <a:srgbClr val="7030A0"/>
                </a:solidFill>
                <a:latin typeface="Times New Roman" panose="02020603050405020304" pitchFamily="18" charset="0"/>
                <a:cs typeface="Times New Roman" panose="02020603050405020304" pitchFamily="18" charset="0"/>
              </a:rPr>
              <a:t>Ao</a:t>
            </a:r>
            <a:r>
              <a:rPr lang="en-US" sz="2400" b="1" i="1" dirty="0" smtClean="0">
                <a:solidFill>
                  <a:srgbClr val="7030A0"/>
                </a:solidFill>
                <a:latin typeface="Times New Roman" panose="02020603050405020304" pitchFamily="18" charset="0"/>
                <a:cs typeface="Times New Roman" panose="02020603050405020304" pitchFamily="18" charset="0"/>
              </a:rPr>
              <a:t> </a:t>
            </a:r>
            <a:r>
              <a:rPr lang="en-US" sz="2400" b="1" i="1" dirty="0" err="1" smtClean="0">
                <a:solidFill>
                  <a:srgbClr val="7030A0"/>
                </a:solidFill>
                <a:latin typeface="Times New Roman" panose="02020603050405020304" pitchFamily="18" charset="0"/>
                <a:cs typeface="Times New Roman" panose="02020603050405020304" pitchFamily="18" charset="0"/>
              </a:rPr>
              <a:t>cạn</a:t>
            </a:r>
            <a:r>
              <a:rPr lang="en-US" sz="2400" b="1" i="1" dirty="0" smtClean="0">
                <a:solidFill>
                  <a:srgbClr val="7030A0"/>
                </a:solidFill>
                <a:latin typeface="Times New Roman" panose="02020603050405020304" pitchFamily="18" charset="0"/>
                <a:cs typeface="Times New Roman" panose="02020603050405020304" pitchFamily="18" charset="0"/>
              </a:rPr>
              <a:t> </a:t>
            </a:r>
            <a:r>
              <a:rPr lang="en-US" sz="2400" b="1" i="1" dirty="0" err="1" smtClean="0">
                <a:solidFill>
                  <a:srgbClr val="7030A0"/>
                </a:solidFill>
                <a:latin typeface="Times New Roman" panose="02020603050405020304" pitchFamily="18" charset="0"/>
                <a:cs typeface="Times New Roman" panose="02020603050405020304" pitchFamily="18" charset="0"/>
              </a:rPr>
              <a:t>vớt</a:t>
            </a:r>
            <a:r>
              <a:rPr lang="en-US" sz="2400" b="1" i="1" dirty="0" smtClean="0">
                <a:solidFill>
                  <a:srgbClr val="7030A0"/>
                </a:solidFill>
                <a:latin typeface="Times New Roman" panose="02020603050405020304" pitchFamily="18" charset="0"/>
                <a:cs typeface="Times New Roman" panose="02020603050405020304" pitchFamily="18" charset="0"/>
              </a:rPr>
              <a:t> </a:t>
            </a:r>
            <a:r>
              <a:rPr lang="en-US" sz="2400" b="1" i="1" dirty="0" err="1" smtClean="0">
                <a:solidFill>
                  <a:srgbClr val="7030A0"/>
                </a:solidFill>
                <a:latin typeface="Times New Roman" panose="02020603050405020304" pitchFamily="18" charset="0"/>
                <a:cs typeface="Times New Roman" panose="02020603050405020304" pitchFamily="18" charset="0"/>
              </a:rPr>
              <a:t>bèo</a:t>
            </a:r>
            <a:r>
              <a:rPr lang="en-US" sz="2400" b="1" i="1" dirty="0" smtClean="0">
                <a:solidFill>
                  <a:srgbClr val="7030A0"/>
                </a:solidFill>
                <a:latin typeface="Times New Roman" panose="02020603050405020304" pitchFamily="18" charset="0"/>
                <a:cs typeface="Times New Roman" panose="02020603050405020304" pitchFamily="18" charset="0"/>
              </a:rPr>
              <a:t> </a:t>
            </a:r>
            <a:r>
              <a:rPr lang="en-US" sz="2400" b="1" i="1" dirty="0" err="1" smtClean="0">
                <a:solidFill>
                  <a:srgbClr val="7030A0"/>
                </a:solidFill>
                <a:latin typeface="Times New Roman" panose="02020603050405020304" pitchFamily="18" charset="0"/>
                <a:cs typeface="Times New Roman" panose="02020603050405020304" pitchFamily="18" charset="0"/>
              </a:rPr>
              <a:t>cấy</a:t>
            </a:r>
            <a:r>
              <a:rPr lang="en-US" sz="2400" b="1" i="1" dirty="0" smtClean="0">
                <a:solidFill>
                  <a:srgbClr val="7030A0"/>
                </a:solidFill>
                <a:latin typeface="Times New Roman" panose="02020603050405020304" pitchFamily="18" charset="0"/>
                <a:cs typeface="Times New Roman" panose="02020603050405020304" pitchFamily="18" charset="0"/>
              </a:rPr>
              <a:t> </a:t>
            </a:r>
            <a:r>
              <a:rPr lang="en-US" sz="2400" b="1" i="1" dirty="0" err="1" smtClean="0">
                <a:solidFill>
                  <a:srgbClr val="7030A0"/>
                </a:solidFill>
                <a:latin typeface="Times New Roman" panose="02020603050405020304" pitchFamily="18" charset="0"/>
                <a:cs typeface="Times New Roman" panose="02020603050405020304" pitchFamily="18" charset="0"/>
              </a:rPr>
              <a:t>muống</a:t>
            </a:r>
            <a:endParaRPr lang="en-US" sz="2400" b="1" i="1" dirty="0" smtClean="0">
              <a:solidFill>
                <a:srgbClr val="7030A0"/>
              </a:solidFill>
              <a:latin typeface="Times New Roman" panose="02020603050405020304" pitchFamily="18" charset="0"/>
              <a:cs typeface="Times New Roman" panose="02020603050405020304" pitchFamily="18" charset="0"/>
            </a:endParaRPr>
          </a:p>
          <a:p>
            <a:r>
              <a:rPr lang="en-US" sz="2400" b="1" i="1" dirty="0" err="1" smtClean="0">
                <a:solidFill>
                  <a:srgbClr val="7030A0"/>
                </a:solidFill>
                <a:latin typeface="Times New Roman" panose="02020603050405020304" pitchFamily="18" charset="0"/>
                <a:cs typeface="Times New Roman" panose="02020603050405020304" pitchFamily="18" charset="0"/>
              </a:rPr>
              <a:t>Đìa</a:t>
            </a:r>
            <a:r>
              <a:rPr lang="en-US" sz="2400" b="1" i="1" dirty="0" smtClean="0">
                <a:solidFill>
                  <a:srgbClr val="7030A0"/>
                </a:solidFill>
                <a:latin typeface="Times New Roman" panose="02020603050405020304" pitchFamily="18" charset="0"/>
                <a:cs typeface="Times New Roman" panose="02020603050405020304" pitchFamily="18" charset="0"/>
              </a:rPr>
              <a:t> </a:t>
            </a:r>
            <a:r>
              <a:rPr lang="en-US" sz="2400" b="1" i="1" dirty="0" err="1" smtClean="0">
                <a:solidFill>
                  <a:srgbClr val="7030A0"/>
                </a:solidFill>
                <a:latin typeface="Times New Roman" panose="02020603050405020304" pitchFamily="18" charset="0"/>
                <a:cs typeface="Times New Roman" panose="02020603050405020304" pitchFamily="18" charset="0"/>
              </a:rPr>
              <a:t>thanh</a:t>
            </a:r>
            <a:r>
              <a:rPr lang="en-US" sz="2400" b="1" i="1" dirty="0" smtClean="0">
                <a:solidFill>
                  <a:srgbClr val="7030A0"/>
                </a:solidFill>
                <a:latin typeface="Times New Roman" panose="02020603050405020304" pitchFamily="18" charset="0"/>
                <a:cs typeface="Times New Roman" panose="02020603050405020304" pitchFamily="18" charset="0"/>
              </a:rPr>
              <a:t> </a:t>
            </a:r>
            <a:r>
              <a:rPr lang="en-US" sz="2400" b="1" i="1" dirty="0" err="1" smtClean="0">
                <a:solidFill>
                  <a:srgbClr val="7030A0"/>
                </a:solidFill>
                <a:latin typeface="Times New Roman" panose="02020603050405020304" pitchFamily="18" charset="0"/>
                <a:cs typeface="Times New Roman" panose="02020603050405020304" pitchFamily="18" charset="0"/>
              </a:rPr>
              <a:t>phát</a:t>
            </a:r>
            <a:r>
              <a:rPr lang="en-US" sz="2400" b="1" i="1" dirty="0" smtClean="0">
                <a:solidFill>
                  <a:srgbClr val="7030A0"/>
                </a:solidFill>
                <a:latin typeface="Times New Roman" panose="02020603050405020304" pitchFamily="18" charset="0"/>
                <a:cs typeface="Times New Roman" panose="02020603050405020304" pitchFamily="18" charset="0"/>
              </a:rPr>
              <a:t> </a:t>
            </a:r>
            <a:r>
              <a:rPr lang="en-US" sz="2400" b="1" i="1" dirty="0" err="1" smtClean="0">
                <a:solidFill>
                  <a:srgbClr val="7030A0"/>
                </a:solidFill>
                <a:latin typeface="Times New Roman" panose="02020603050405020304" pitchFamily="18" charset="0"/>
                <a:cs typeface="Times New Roman" panose="02020603050405020304" pitchFamily="18" charset="0"/>
              </a:rPr>
              <a:t>cỏ</a:t>
            </a:r>
            <a:r>
              <a:rPr lang="en-US" sz="2400" b="1" i="1" dirty="0" smtClean="0">
                <a:solidFill>
                  <a:srgbClr val="7030A0"/>
                </a:solidFill>
                <a:latin typeface="Times New Roman" panose="02020603050405020304" pitchFamily="18" charset="0"/>
                <a:cs typeface="Times New Roman" panose="02020603050405020304" pitchFamily="18" charset="0"/>
              </a:rPr>
              <a:t> </a:t>
            </a:r>
            <a:r>
              <a:rPr lang="en-US" sz="2400" b="1" i="1" dirty="0" err="1" smtClean="0">
                <a:solidFill>
                  <a:srgbClr val="7030A0"/>
                </a:solidFill>
                <a:latin typeface="Times New Roman" panose="02020603050405020304" pitchFamily="18" charset="0"/>
                <a:cs typeface="Times New Roman" panose="02020603050405020304" pitchFamily="18" charset="0"/>
              </a:rPr>
              <a:t>ương</a:t>
            </a:r>
            <a:r>
              <a:rPr lang="en-US" sz="2400" b="1" i="1" dirty="0" smtClean="0">
                <a:solidFill>
                  <a:srgbClr val="7030A0"/>
                </a:solidFill>
                <a:latin typeface="Times New Roman" panose="02020603050405020304" pitchFamily="18" charset="0"/>
                <a:cs typeface="Times New Roman" panose="02020603050405020304" pitchFamily="18" charset="0"/>
              </a:rPr>
              <a:t> </a:t>
            </a:r>
            <a:r>
              <a:rPr lang="en-US" sz="2400" b="1" i="1" dirty="0" err="1" smtClean="0">
                <a:solidFill>
                  <a:srgbClr val="7030A0"/>
                </a:solidFill>
                <a:latin typeface="Times New Roman" panose="02020603050405020304" pitchFamily="18" charset="0"/>
                <a:cs typeface="Times New Roman" panose="02020603050405020304" pitchFamily="18" charset="0"/>
              </a:rPr>
              <a:t>sen</a:t>
            </a:r>
            <a:endParaRPr lang="en-US" sz="2400" i="1" dirty="0" smtClean="0">
              <a:solidFill>
                <a:srgbClr val="7030A0"/>
              </a:solidFill>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Thuật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hứng</a:t>
            </a:r>
            <a:r>
              <a:rPr lang="en-US" sz="2400" dirty="0" smtClean="0">
                <a:latin typeface="Times New Roman" panose="02020603050405020304" pitchFamily="18" charset="0"/>
                <a:cs typeface="Times New Roman" panose="02020603050405020304" pitchFamily="18" charset="0"/>
              </a:rPr>
              <a:t> 24 – </a:t>
            </a:r>
            <a:r>
              <a:rPr lang="en-US" sz="2400" dirty="0" err="1" smtClean="0">
                <a:latin typeface="Times New Roman" panose="02020603050405020304" pitchFamily="18" charset="0"/>
                <a:cs typeface="Times New Roman" panose="02020603050405020304" pitchFamily="18" charset="0"/>
              </a:rPr>
              <a:t>Nguyễn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Trãi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3048000" y="3722511"/>
            <a:ext cx="6096000" cy="1938992"/>
          </a:xfrm>
          <a:prstGeom prst="rect">
            <a:avLst/>
          </a:prstGeom>
        </p:spPr>
        <p:txBody>
          <a:bodyPr>
            <a:spAutoFit/>
          </a:bodyPr>
          <a:lstStyle/>
          <a:p>
            <a:r>
              <a:rPr lang="vi-VN" sz="2400" b="1" i="1" dirty="0">
                <a:solidFill>
                  <a:srgbClr val="00B050"/>
                </a:solidFill>
                <a:latin typeface="+mj-lt"/>
              </a:rPr>
              <a:t>Ao sâu, sóng cả, khôn chài cá;</a:t>
            </a:r>
            <a:br>
              <a:rPr lang="vi-VN" sz="2400" b="1" i="1" dirty="0">
                <a:solidFill>
                  <a:srgbClr val="00B050"/>
                </a:solidFill>
                <a:latin typeface="+mj-lt"/>
              </a:rPr>
            </a:br>
            <a:r>
              <a:rPr lang="vi-VN" sz="2400" b="1" i="1" dirty="0">
                <a:solidFill>
                  <a:srgbClr val="00B050"/>
                </a:solidFill>
                <a:latin typeface="+mj-lt"/>
              </a:rPr>
              <a:t>Vườn rộng rào thưa, khó đuổi gà.</a:t>
            </a:r>
            <a:br>
              <a:rPr lang="vi-VN" sz="2400" b="1" i="1" dirty="0">
                <a:solidFill>
                  <a:srgbClr val="00B050"/>
                </a:solidFill>
                <a:latin typeface="+mj-lt"/>
              </a:rPr>
            </a:br>
            <a:r>
              <a:rPr lang="vi-VN" sz="2400" b="1" i="1" dirty="0">
                <a:solidFill>
                  <a:srgbClr val="00B050"/>
                </a:solidFill>
                <a:latin typeface="+mj-lt"/>
              </a:rPr>
              <a:t>Cải chửa ra cây, cà mới nụ;</a:t>
            </a:r>
            <a:br>
              <a:rPr lang="vi-VN" sz="2400" b="1" i="1" dirty="0">
                <a:solidFill>
                  <a:srgbClr val="00B050"/>
                </a:solidFill>
                <a:latin typeface="+mj-lt"/>
              </a:rPr>
            </a:br>
            <a:r>
              <a:rPr lang="vi-VN" sz="2400" b="1" i="1" dirty="0">
                <a:solidFill>
                  <a:srgbClr val="00B050"/>
                </a:solidFill>
                <a:latin typeface="+mj-lt"/>
              </a:rPr>
              <a:t>Bầu vừa rụng rốn, mướp đương hoa</a:t>
            </a:r>
            <a:r>
              <a:rPr lang="vi-VN" sz="2400" b="1" i="1" dirty="0" smtClean="0">
                <a:solidFill>
                  <a:srgbClr val="00B050"/>
                </a:solidFill>
                <a:latin typeface="+mj-lt"/>
              </a:rPr>
              <a:t>.</a:t>
            </a:r>
            <a:endParaRPr lang="en-US" sz="2400" b="1" i="1" dirty="0" smtClean="0">
              <a:solidFill>
                <a:srgbClr val="00B050"/>
              </a:solidFill>
              <a:latin typeface="+mj-lt"/>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Nguyễn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Khuyến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82557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ình nền Powerpoint đẹ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00841" y="152846"/>
            <a:ext cx="1778885" cy="461665"/>
          </a:xfrm>
          <a:prstGeom prst="rect">
            <a:avLst/>
          </a:prstGeom>
          <a:noFill/>
        </p:spPr>
        <p:txBody>
          <a:bodyPr wrap="none" rtlCol="0">
            <a:spAutoFit/>
          </a:bodyPr>
          <a:lstStyle/>
          <a:p>
            <a:r>
              <a:rPr lang="en-US" sz="2400" b="1" u="sng" dirty="0" smtClean="0">
                <a:solidFill>
                  <a:srgbClr val="FF0000"/>
                </a:solidFill>
                <a:latin typeface="Times New Roman" panose="02020603050405020304" pitchFamily="18" charset="0"/>
                <a:cs typeface="Times New Roman" panose="02020603050405020304" pitchFamily="18" charset="0"/>
              </a:rPr>
              <a:t>KẾT LUẬN</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562579" y="1409644"/>
            <a:ext cx="7270044" cy="2677656"/>
          </a:xfrm>
          <a:prstGeom prst="rect">
            <a:avLst/>
          </a:prstGeom>
        </p:spPr>
        <p:txBody>
          <a:bodyPr wrap="square">
            <a:spAutoFit/>
          </a:bodyPr>
          <a:lstStyle/>
          <a:p>
            <a:pPr algn="just"/>
            <a:r>
              <a:rPr lang="vi-VN" sz="2400" b="1" dirty="0" smtClean="0">
                <a:solidFill>
                  <a:srgbClr val="050505"/>
                </a:solidFill>
                <a:latin typeface="Times New Roman" panose="02020603050405020304" pitchFamily="18" charset="0"/>
                <a:cs typeface="Times New Roman" panose="02020603050405020304" pitchFamily="18" charset="0"/>
              </a:rPr>
              <a:t>Thơ</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Nôm</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Đường</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luật</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là</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thể</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thơ</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đan</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xen</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cả</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yếu</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tố</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Đường</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luật</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và</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yếu</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tố</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Nôm</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chất</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liệu</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sáng</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tạo</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của</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dân</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tộc</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có</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xu</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hướng</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Việt</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hóa</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phá</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vỡ</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tính</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quy</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phạm</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khuôn</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mẫu</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của</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thơ</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Đường</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luật</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Nó</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phản</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ánh</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sự</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sáng</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tạo</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và</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tinh</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thần</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dân</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tộc</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của</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nhân</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dân</a:t>
            </a:r>
            <a:r>
              <a:rPr lang="en-US" sz="2400" b="1" dirty="0" smtClean="0">
                <a:solidFill>
                  <a:srgbClr val="050505"/>
                </a:solidFill>
                <a:latin typeface="Times New Roman" panose="02020603050405020304" pitchFamily="18" charset="0"/>
                <a:cs typeface="Times New Roman" panose="02020603050405020304" pitchFamily="18" charset="0"/>
              </a:rPr>
              <a:t> ta </a:t>
            </a:r>
            <a:r>
              <a:rPr lang="en-US" sz="2400" b="1" dirty="0" err="1" smtClean="0">
                <a:solidFill>
                  <a:srgbClr val="050505"/>
                </a:solidFill>
                <a:latin typeface="Times New Roman" panose="02020603050405020304" pitchFamily="18" charset="0"/>
                <a:cs typeface="Times New Roman" panose="02020603050405020304" pitchFamily="18" charset="0"/>
              </a:rPr>
              <a:t>trong</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việc</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tiếp</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thu</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tinh</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hoa</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văn</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học</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Trung</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Quốc</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góp</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phần</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phát</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triển</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phong</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phú</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cho</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nền</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văn</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học</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và</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ngôn</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ngữ</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dân</a:t>
            </a:r>
            <a:r>
              <a:rPr lang="en-US" sz="2400" b="1" dirty="0" smtClean="0">
                <a:solidFill>
                  <a:srgbClr val="050505"/>
                </a:solidFill>
                <a:latin typeface="Times New Roman" panose="02020603050405020304" pitchFamily="18" charset="0"/>
                <a:cs typeface="Times New Roman" panose="02020603050405020304" pitchFamily="18" charset="0"/>
              </a:rPr>
              <a:t> </a:t>
            </a:r>
            <a:r>
              <a:rPr lang="en-US" sz="2400" b="1" dirty="0" err="1" smtClean="0">
                <a:solidFill>
                  <a:srgbClr val="050505"/>
                </a:solidFill>
                <a:latin typeface="Times New Roman" panose="02020603050405020304" pitchFamily="18" charset="0"/>
                <a:cs typeface="Times New Roman" panose="02020603050405020304" pitchFamily="18" charset="0"/>
              </a:rPr>
              <a:t>tộc</a:t>
            </a:r>
            <a:r>
              <a:rPr lang="en-US" sz="2400" b="1" dirty="0" smtClean="0">
                <a:solidFill>
                  <a:srgbClr val="050505"/>
                </a:solidFill>
                <a:latin typeface="Times New Roman" panose="02020603050405020304" pitchFamily="18" charset="0"/>
                <a:cs typeface="Times New Roman" panose="02020603050405020304" pitchFamily="18" charset="0"/>
              </a:rPr>
              <a:t>.</a:t>
            </a:r>
            <a:endParaRPr lang="en-US" b="1" dirty="0"/>
          </a:p>
        </p:txBody>
      </p:sp>
    </p:spTree>
    <p:extLst>
      <p:ext uri="{BB962C8B-B14F-4D97-AF65-F5344CB8AC3E}">
        <p14:creationId xmlns:p14="http://schemas.microsoft.com/office/powerpoint/2010/main" val="471816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hu</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20789" cy="6857999"/>
          </a:xfrm>
          <a:prstGeom prst="rect">
            <a:avLst/>
          </a:prstGeom>
        </p:spPr>
      </p:pic>
    </p:spTree>
    <p:extLst>
      <p:ext uri="{BB962C8B-B14F-4D97-AF65-F5344CB8AC3E}">
        <p14:creationId xmlns:p14="http://schemas.microsoft.com/office/powerpoint/2010/main" val="118458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Background Powerpoint HD đẹp, đơn giản và chuyên nghiệp | Photograp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70667" y="1690688"/>
            <a:ext cx="9234311" cy="2123658"/>
          </a:xfrm>
          <a:prstGeom prst="rect">
            <a:avLst/>
          </a:prstGeom>
          <a:noFill/>
        </p:spPr>
        <p:txBody>
          <a:bodyPr wrap="square" rtlCol="0">
            <a:spAutoFit/>
          </a:bodyPr>
          <a:lstStyle/>
          <a:p>
            <a:pPr algn="ctr"/>
            <a:r>
              <a:rPr lang="en-US" sz="4400" b="1" dirty="0" smtClean="0">
                <a:solidFill>
                  <a:srgbClr val="FF0000"/>
                </a:solidFill>
                <a:latin typeface="Times New Roman" panose="02020603050405020304" pitchFamily="18" charset="0"/>
                <a:cs typeface="Times New Roman" panose="02020603050405020304" pitchFamily="18" charset="0"/>
              </a:rPr>
              <a:t>CẢM ƠN CÁC EM </a:t>
            </a:r>
          </a:p>
          <a:p>
            <a:pPr algn="ctr"/>
            <a:r>
              <a:rPr lang="en-US" sz="4400" b="1" dirty="0" smtClean="0">
                <a:solidFill>
                  <a:srgbClr val="FF0000"/>
                </a:solidFill>
                <a:latin typeface="Times New Roman" panose="02020603050405020304" pitchFamily="18" charset="0"/>
                <a:cs typeface="Times New Roman" panose="02020603050405020304" pitchFamily="18" charset="0"/>
              </a:rPr>
              <a:t>ĐÃ THEO DÕI VÀ HOÀN THÀNH TỐT BÀI HỌC</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4370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562751" y="704740"/>
            <a:ext cx="1762021" cy="646331"/>
          </a:xfrm>
          <a:prstGeom prst="rect">
            <a:avLst/>
          </a:prstGeom>
          <a:noFill/>
        </p:spPr>
        <p:txBody>
          <a:bodyPr wrap="none" rtlCol="0">
            <a:spAutoFit/>
          </a:bodyPr>
          <a:lstStyle/>
          <a:p>
            <a:r>
              <a:rPr lang="en-US" sz="3600" b="1" u="sng" dirty="0" err="1" smtClean="0">
                <a:solidFill>
                  <a:schemeClr val="bg1"/>
                </a:solidFill>
                <a:latin typeface="Times New Roman" panose="02020603050405020304" pitchFamily="18" charset="0"/>
                <a:cs typeface="Times New Roman" panose="02020603050405020304" pitchFamily="18" charset="0"/>
              </a:rPr>
              <a:t>Chủ</a:t>
            </a:r>
            <a:r>
              <a:rPr lang="en-US" sz="3600" b="1" u="sng" dirty="0" smtClean="0">
                <a:solidFill>
                  <a:schemeClr val="bg1"/>
                </a:solidFill>
                <a:latin typeface="Times New Roman" panose="02020603050405020304" pitchFamily="18" charset="0"/>
                <a:cs typeface="Times New Roman" panose="02020603050405020304" pitchFamily="18" charset="0"/>
              </a:rPr>
              <a:t> </a:t>
            </a:r>
            <a:r>
              <a:rPr lang="en-US" sz="3600" b="1" u="sng" dirty="0" err="1" smtClean="0">
                <a:solidFill>
                  <a:schemeClr val="bg1"/>
                </a:solidFill>
                <a:latin typeface="Times New Roman" panose="02020603050405020304" pitchFamily="18" charset="0"/>
                <a:cs typeface="Times New Roman" panose="02020603050405020304" pitchFamily="18" charset="0"/>
              </a:rPr>
              <a:t>đề</a:t>
            </a:r>
            <a:r>
              <a:rPr lang="en-US" sz="3600" b="1" dirty="0" smtClean="0">
                <a:solidFill>
                  <a:schemeClr val="bg1"/>
                </a:solidFill>
                <a:latin typeface="Times New Roman" panose="02020603050405020304" pitchFamily="18" charset="0"/>
                <a:cs typeface="Times New Roman" panose="02020603050405020304" pitchFamily="18" charset="0"/>
              </a:rPr>
              <a:t>:</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38666" y="2030303"/>
            <a:ext cx="12331982" cy="2062103"/>
          </a:xfrm>
          <a:prstGeom prst="rect">
            <a:avLst/>
          </a:prstGeom>
          <a:noFill/>
        </p:spPr>
        <p:txBody>
          <a:bodyPr wrap="square" rtlCol="0">
            <a:spAutoFit/>
          </a:bodyPr>
          <a:lstStyle/>
          <a:p>
            <a:pPr algn="ctr"/>
            <a:r>
              <a:rPr lang="en-US" sz="6400" b="1" dirty="0" smtClean="0">
                <a:solidFill>
                  <a:schemeClr val="bg1"/>
                </a:solidFill>
                <a:latin typeface="Times New Roman" panose="02020603050405020304" pitchFamily="18" charset="0"/>
                <a:cs typeface="Times New Roman" panose="02020603050405020304" pitchFamily="18" charset="0"/>
              </a:rPr>
              <a:t>KHÁI QUÁT VỀ </a:t>
            </a:r>
          </a:p>
          <a:p>
            <a:pPr algn="ctr"/>
            <a:r>
              <a:rPr lang="en-US" sz="6400" b="1" dirty="0" smtClean="0">
                <a:solidFill>
                  <a:schemeClr val="bg1"/>
                </a:solidFill>
                <a:latin typeface="Times New Roman" panose="02020603050405020304" pitchFamily="18" charset="0"/>
                <a:cs typeface="Times New Roman" panose="02020603050405020304" pitchFamily="18" charset="0"/>
              </a:rPr>
              <a:t>THƠ NÔM ĐƯỜNG LUẬT </a:t>
            </a:r>
            <a:endParaRPr lang="en-US" sz="6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172253"/>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09143" y="3471509"/>
            <a:ext cx="4017611" cy="2627136"/>
          </a:xfrm>
          <a:prstGeom prst="rect">
            <a:avLst/>
          </a:prstGeom>
        </p:spPr>
      </p:pic>
      <p:pic>
        <p:nvPicPr>
          <p:cNvPr id="6" name="Picture 5"/>
          <p:cNvPicPr>
            <a:picLocks noChangeAspect="1"/>
          </p:cNvPicPr>
          <p:nvPr/>
        </p:nvPicPr>
        <p:blipFill>
          <a:blip r:embed="rId3"/>
          <a:stretch>
            <a:fillRect/>
          </a:stretch>
        </p:blipFill>
        <p:spPr>
          <a:xfrm>
            <a:off x="6147153" y="267227"/>
            <a:ext cx="5155318" cy="2758547"/>
          </a:xfrm>
          <a:prstGeom prst="rect">
            <a:avLst/>
          </a:prstGeom>
        </p:spPr>
      </p:pic>
      <p:pic>
        <p:nvPicPr>
          <p:cNvPr id="7" name="Picture 6"/>
          <p:cNvPicPr>
            <a:picLocks noChangeAspect="1"/>
          </p:cNvPicPr>
          <p:nvPr/>
        </p:nvPicPr>
        <p:blipFill>
          <a:blip r:embed="rId4"/>
          <a:stretch>
            <a:fillRect/>
          </a:stretch>
        </p:blipFill>
        <p:spPr>
          <a:xfrm>
            <a:off x="1209144" y="188204"/>
            <a:ext cx="4017611" cy="2758547"/>
          </a:xfrm>
          <a:prstGeom prst="rect">
            <a:avLst/>
          </a:prstGeom>
        </p:spPr>
      </p:pic>
      <p:pic>
        <p:nvPicPr>
          <p:cNvPr id="9" name="Picture 8"/>
          <p:cNvPicPr>
            <a:picLocks noChangeAspect="1"/>
          </p:cNvPicPr>
          <p:nvPr/>
        </p:nvPicPr>
        <p:blipFill>
          <a:blip r:embed="rId5"/>
          <a:stretch>
            <a:fillRect/>
          </a:stretch>
        </p:blipFill>
        <p:spPr>
          <a:xfrm>
            <a:off x="6079640" y="3563673"/>
            <a:ext cx="5290344" cy="2442808"/>
          </a:xfrm>
          <a:prstGeom prst="rect">
            <a:avLst/>
          </a:prstGeom>
        </p:spPr>
      </p:pic>
      <p:sp>
        <p:nvSpPr>
          <p:cNvPr id="10" name="TextBox 9"/>
          <p:cNvSpPr txBox="1"/>
          <p:nvPr/>
        </p:nvSpPr>
        <p:spPr>
          <a:xfrm>
            <a:off x="3736622" y="6174879"/>
            <a:ext cx="4672305" cy="461665"/>
          </a:xfrm>
          <a:prstGeom prst="rect">
            <a:avLst/>
          </a:prstGeom>
          <a:noFill/>
        </p:spPr>
        <p:txBody>
          <a:bodyPr wrap="non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MỘT SỐ HÌNH ẢNH CHỮ NÔM</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067409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ình nền powerpoint đẹp phù hợp nhiều loại slide » Tài liệu miễn phí cho  Giáo viên, học s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4848" y="2185412"/>
            <a:ext cx="7002303" cy="1815882"/>
          </a:xfrm>
          <a:prstGeom prst="rect">
            <a:avLst/>
          </a:prstGeom>
          <a:noFill/>
        </p:spPr>
        <p:txBody>
          <a:bodyPr wrap="square" rtlCol="0">
            <a:spAutoFit/>
          </a:bodyPr>
          <a:lstStyle/>
          <a:p>
            <a:pPr algn="just"/>
            <a:r>
              <a:rPr lang="en-US" sz="2800" dirty="0" err="1" smtClean="0">
                <a:latin typeface="Times New Roman" panose="02020603050405020304" pitchFamily="18" charset="0"/>
                <a:cs typeface="Times New Roman" panose="02020603050405020304" pitchFamily="18" charset="0"/>
              </a:rPr>
              <a:t>Thơ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Nôm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bằng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chữ</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Nôm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gồm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cú</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tuyệt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tuyệt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xen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ngôn</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01800" y="882978"/>
            <a:ext cx="2566728"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u="sng" dirty="0" smtClean="0">
                <a:solidFill>
                  <a:srgbClr val="FF0000"/>
                </a:solidFill>
                <a:latin typeface="Times New Roman" panose="02020603050405020304" pitchFamily="18" charset="0"/>
                <a:cs typeface="Times New Roman" panose="02020603050405020304" pitchFamily="18" charset="0"/>
              </a:rPr>
              <a:t>KHÁI NIỆM</a:t>
            </a:r>
            <a:endParaRPr lang="en-US" sz="28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46365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
            <a:ext cx="12192000" cy="6857999"/>
          </a:xfrm>
          <a:prstGeom prst="rect">
            <a:avLst/>
          </a:prstGeom>
        </p:spPr>
      </p:pic>
      <p:sp>
        <p:nvSpPr>
          <p:cNvPr id="5" name="TextBox 4"/>
          <p:cNvSpPr txBox="1"/>
          <p:nvPr/>
        </p:nvSpPr>
        <p:spPr>
          <a:xfrm>
            <a:off x="3407814" y="949021"/>
            <a:ext cx="6361165" cy="461665"/>
          </a:xfrm>
          <a:prstGeom prst="rect">
            <a:avLst/>
          </a:prstGeom>
          <a:noFill/>
        </p:spPr>
        <p:txBody>
          <a:bodyPr wrap="non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2. </a:t>
            </a:r>
            <a:r>
              <a:rPr lang="en-US" sz="2400" b="1" u="sng" dirty="0" smtClean="0">
                <a:solidFill>
                  <a:srgbClr val="FF0000"/>
                </a:solidFill>
                <a:latin typeface="Times New Roman" panose="02020603050405020304" pitchFamily="18" charset="0"/>
                <a:cs typeface="Times New Roman" panose="02020603050405020304" pitchFamily="18" charset="0"/>
              </a:rPr>
              <a:t>LỊCH SỬ HÌNH THÀNH VÀ PHÁT TRIỂN</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18592" y="3310009"/>
            <a:ext cx="9354815" cy="461665"/>
          </a:xfrm>
          <a:prstGeom prst="rect">
            <a:avLst/>
          </a:prstGeom>
        </p:spPr>
        <p:txBody>
          <a:bodyPr wrap="square">
            <a:spAutoFit/>
          </a:bodyPr>
          <a:lstStyle/>
          <a:p>
            <a:pPr algn="just"/>
            <a:r>
              <a:rPr lang="en-US" sz="2400" dirty="0" smtClean="0">
                <a:solidFill>
                  <a:srgbClr val="050505"/>
                </a:solidFill>
                <a:latin typeface="Times New Roman" panose="02020603050405020304" pitchFamily="18" charset="0"/>
                <a:cs typeface="Times New Roman" panose="02020603050405020304" pitchFamily="18" charset="0"/>
              </a:rPr>
              <a:t>- </a:t>
            </a:r>
            <a:r>
              <a:rPr lang="vi-VN" sz="2400" dirty="0" smtClean="0">
                <a:solidFill>
                  <a:srgbClr val="050505"/>
                </a:solidFill>
                <a:latin typeface="Times New Roman" panose="02020603050405020304" pitchFamily="18" charset="0"/>
                <a:cs typeface="Times New Roman" panose="02020603050405020304" pitchFamily="18" charset="0"/>
              </a:rPr>
              <a:t>Người </a:t>
            </a:r>
            <a:r>
              <a:rPr lang="vi-VN" sz="2400" dirty="0">
                <a:solidFill>
                  <a:srgbClr val="050505"/>
                </a:solidFill>
                <a:latin typeface="Times New Roman" panose="02020603050405020304" pitchFamily="18" charset="0"/>
                <a:cs typeface="Times New Roman" panose="02020603050405020304" pitchFamily="18" charset="0"/>
              </a:rPr>
              <a:t>đầu tiên đặt nền móng cho thơ Nôm là Hàn </a:t>
            </a:r>
            <a:r>
              <a:rPr lang="vi-VN" sz="2400" dirty="0" smtClean="0">
                <a:solidFill>
                  <a:srgbClr val="050505"/>
                </a:solidFill>
                <a:latin typeface="Times New Roman" panose="02020603050405020304" pitchFamily="18" charset="0"/>
                <a:cs typeface="Times New Roman" panose="02020603050405020304" pitchFamily="18" charset="0"/>
              </a:rPr>
              <a:t>Thuyên</a:t>
            </a:r>
            <a:r>
              <a:rPr lang="en-US" sz="2400" dirty="0" smtClean="0">
                <a:solidFill>
                  <a:srgbClr val="050505"/>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1373435" y="2267735"/>
            <a:ext cx="10109354" cy="830997"/>
          </a:xfrm>
          <a:prstGeom prst="rect">
            <a:avLst/>
          </a:prstGeom>
        </p:spPr>
        <p:txBody>
          <a:bodyPr wrap="square">
            <a:spAutoFit/>
          </a:bodyPr>
          <a:lstStyle/>
          <a:p>
            <a:r>
              <a:rPr lang="en-US" sz="2400" dirty="0" smtClean="0">
                <a:solidFill>
                  <a:srgbClr val="050505"/>
                </a:solidFill>
                <a:latin typeface="Times New Roman" panose="02020603050405020304" pitchFamily="18" charset="0"/>
                <a:cs typeface="Times New Roman" panose="02020603050405020304" pitchFamily="18" charset="0"/>
              </a:rPr>
              <a:t>- </a:t>
            </a:r>
            <a:r>
              <a:rPr lang="vi-VN" sz="2400" dirty="0" smtClean="0">
                <a:solidFill>
                  <a:srgbClr val="050505"/>
                </a:solidFill>
                <a:latin typeface="Times New Roman" panose="02020603050405020304" pitchFamily="18" charset="0"/>
                <a:cs typeface="Times New Roman" panose="02020603050405020304" pitchFamily="18" charset="0"/>
              </a:rPr>
              <a:t>Thơ </a:t>
            </a:r>
            <a:r>
              <a:rPr lang="vi-VN" sz="2400" dirty="0">
                <a:solidFill>
                  <a:srgbClr val="050505"/>
                </a:solidFill>
                <a:latin typeface="Times New Roman" panose="02020603050405020304" pitchFamily="18" charset="0"/>
                <a:cs typeface="Times New Roman" panose="02020603050405020304" pitchFamily="18" charset="0"/>
              </a:rPr>
              <a:t>Nôm Đường luật ra đời từ thế kỉ XIII, cuối thời nhà Lý đầu thời nhà Trần sau sự xuất hiện của chữ Nôm. </a:t>
            </a:r>
            <a:endParaRPr lang="en-US" sz="2400" dirty="0">
              <a:latin typeface="Times New Roman" panose="02020603050405020304" pitchFamily="18" charset="0"/>
              <a:cs typeface="Times New Roman" panose="02020603050405020304" pitchFamily="18" charset="0"/>
            </a:endParaRPr>
          </a:p>
        </p:txBody>
      </p:sp>
      <p:sp>
        <p:nvSpPr>
          <p:cNvPr id="10" name="Rectangle 9"/>
          <p:cNvSpPr/>
          <p:nvPr/>
        </p:nvSpPr>
        <p:spPr>
          <a:xfrm>
            <a:off x="1418592" y="4007510"/>
            <a:ext cx="9863308" cy="1200329"/>
          </a:xfrm>
          <a:prstGeom prst="rect">
            <a:avLst/>
          </a:prstGeom>
        </p:spPr>
        <p:txBody>
          <a:bodyPr wrap="square">
            <a:spAutoFit/>
          </a:bodyPr>
          <a:lstStyle/>
          <a:p>
            <a:pPr algn="just"/>
            <a:r>
              <a:rPr lang="en-US" sz="2400" dirty="0" smtClean="0">
                <a:solidFill>
                  <a:srgbClr val="050505"/>
                </a:solidFill>
                <a:latin typeface="Times New Roman" panose="02020603050405020304" pitchFamily="18" charset="0"/>
                <a:cs typeface="Times New Roman" panose="02020603050405020304" pitchFamily="18" charset="0"/>
              </a:rPr>
              <a:t>- Đ</a:t>
            </a:r>
            <a:r>
              <a:rPr lang="vi-VN" sz="2400" dirty="0" smtClean="0">
                <a:solidFill>
                  <a:srgbClr val="050505"/>
                </a:solidFill>
                <a:latin typeface="Times New Roman" panose="02020603050405020304" pitchFamily="18" charset="0"/>
                <a:cs typeface="Times New Roman" panose="02020603050405020304" pitchFamily="18" charset="0"/>
              </a:rPr>
              <a:t>ến </a:t>
            </a:r>
            <a:r>
              <a:rPr lang="vi-VN" sz="2400" dirty="0">
                <a:solidFill>
                  <a:srgbClr val="050505"/>
                </a:solidFill>
                <a:latin typeface="Times New Roman" panose="02020603050405020304" pitchFamily="18" charset="0"/>
                <a:cs typeface="Times New Roman" panose="02020603050405020304" pitchFamily="18" charset="0"/>
              </a:rPr>
              <a:t>"Quốc âm thi tập" của Nguyễn Trãi ra đời vào nửa đầu thế kỉ ở XV và cả </a:t>
            </a:r>
            <a:r>
              <a:rPr lang="en-US" sz="2400" dirty="0" smtClean="0">
                <a:solidFill>
                  <a:srgbClr val="050505"/>
                </a:solidFill>
                <a:latin typeface="Times New Roman" panose="02020603050405020304" pitchFamily="18" charset="0"/>
                <a:cs typeface="Times New Roman" panose="02020603050405020304" pitchFamily="18" charset="0"/>
              </a:rPr>
              <a:t>“</a:t>
            </a:r>
            <a:r>
              <a:rPr lang="vi-VN" sz="2400" dirty="0" smtClean="0">
                <a:solidFill>
                  <a:srgbClr val="050505"/>
                </a:solidFill>
                <a:latin typeface="Times New Roman" panose="02020603050405020304" pitchFamily="18" charset="0"/>
                <a:cs typeface="Times New Roman" panose="02020603050405020304" pitchFamily="18" charset="0"/>
              </a:rPr>
              <a:t>Hồng </a:t>
            </a:r>
            <a:r>
              <a:rPr lang="vi-VN" sz="2400" dirty="0">
                <a:solidFill>
                  <a:srgbClr val="050505"/>
                </a:solidFill>
                <a:latin typeface="Times New Roman" panose="02020603050405020304" pitchFamily="18" charset="0"/>
                <a:cs typeface="Times New Roman" panose="02020603050405020304" pitchFamily="18" charset="0"/>
              </a:rPr>
              <a:t>Đức quốc âm thi </a:t>
            </a:r>
            <a:r>
              <a:rPr lang="vi-VN" sz="2400" dirty="0" smtClean="0">
                <a:solidFill>
                  <a:srgbClr val="050505"/>
                </a:solidFill>
                <a:latin typeface="Times New Roman" panose="02020603050405020304" pitchFamily="18" charset="0"/>
                <a:cs typeface="Times New Roman" panose="02020603050405020304" pitchFamily="18" charset="0"/>
              </a:rPr>
              <a:t>tập</a:t>
            </a:r>
            <a:r>
              <a:rPr lang="en-US" sz="2400" dirty="0" smtClean="0">
                <a:solidFill>
                  <a:srgbClr val="050505"/>
                </a:solidFill>
                <a:latin typeface="Times New Roman" panose="02020603050405020304" pitchFamily="18" charset="0"/>
                <a:cs typeface="Times New Roman" panose="02020603050405020304" pitchFamily="18" charset="0"/>
              </a:rPr>
              <a:t>”</a:t>
            </a:r>
            <a:r>
              <a:rPr lang="vi-VN" sz="2400" dirty="0" smtClean="0">
                <a:solidFill>
                  <a:srgbClr val="050505"/>
                </a:solidFill>
                <a:latin typeface="Times New Roman" panose="02020603050405020304" pitchFamily="18" charset="0"/>
                <a:cs typeface="Times New Roman" panose="02020603050405020304" pitchFamily="18" charset="0"/>
              </a:rPr>
              <a:t> </a:t>
            </a:r>
            <a:r>
              <a:rPr lang="vi-VN" sz="2400" dirty="0">
                <a:solidFill>
                  <a:srgbClr val="050505"/>
                </a:solidFill>
                <a:latin typeface="Times New Roman" panose="02020603050405020304" pitchFamily="18" charset="0"/>
                <a:cs typeface="Times New Roman" panose="02020603050405020304" pitchFamily="18" charset="0"/>
              </a:rPr>
              <a:t>(nhiều tác giả) nửa cuối thế kỉ </a:t>
            </a:r>
            <a:r>
              <a:rPr lang="vi-VN" sz="2400" dirty="0" smtClean="0">
                <a:solidFill>
                  <a:srgbClr val="050505"/>
                </a:solidFill>
                <a:latin typeface="Times New Roman" panose="02020603050405020304" pitchFamily="18" charset="0"/>
                <a:cs typeface="Times New Roman" panose="02020603050405020304" pitchFamily="18" charset="0"/>
              </a:rPr>
              <a:t>XV</a:t>
            </a:r>
            <a:r>
              <a:rPr lang="en-US" sz="2400" dirty="0" smtClean="0">
                <a:solidFill>
                  <a:srgbClr val="050505"/>
                </a:solidFill>
                <a:latin typeface="Times New Roman" panose="02020603050405020304" pitchFamily="18" charset="0"/>
                <a:cs typeface="Times New Roman" panose="02020603050405020304" pitchFamily="18" charset="0"/>
              </a:rPr>
              <a:t>,</a:t>
            </a:r>
            <a:r>
              <a:rPr lang="vi-VN" sz="2400" dirty="0" smtClean="0">
                <a:solidFill>
                  <a:srgbClr val="050505"/>
                </a:solidFill>
                <a:latin typeface="Times New Roman" panose="02020603050405020304" pitchFamily="18" charset="0"/>
                <a:cs typeface="Times New Roman" panose="02020603050405020304" pitchFamily="18" charset="0"/>
              </a:rPr>
              <a:t> </a:t>
            </a:r>
            <a:r>
              <a:rPr lang="vi-VN" sz="2400" dirty="0">
                <a:solidFill>
                  <a:srgbClr val="050505"/>
                </a:solidFill>
                <a:latin typeface="Times New Roman" panose="02020603050405020304" pitchFamily="18" charset="0"/>
                <a:cs typeface="Times New Roman" panose="02020603050405020304" pitchFamily="18" charset="0"/>
              </a:rPr>
              <a:t>văn học chữ Nôm mới bắt đầu được khẳng định. </a:t>
            </a:r>
            <a:endParaRPr lang="en-US" sz="2400" dirty="0">
              <a:latin typeface="Times New Roman" panose="02020603050405020304" pitchFamily="18" charset="0"/>
              <a:cs typeface="Times New Roman" panose="02020603050405020304" pitchFamily="18" charset="0"/>
            </a:endParaRPr>
          </a:p>
        </p:txBody>
      </p:sp>
      <p:sp>
        <p:nvSpPr>
          <p:cNvPr id="11" name="Rectangle 10"/>
          <p:cNvSpPr/>
          <p:nvPr/>
        </p:nvSpPr>
        <p:spPr>
          <a:xfrm>
            <a:off x="1418592" y="5381232"/>
            <a:ext cx="9863308" cy="830997"/>
          </a:xfrm>
          <a:prstGeom prst="rect">
            <a:avLst/>
          </a:prstGeom>
        </p:spPr>
        <p:txBody>
          <a:bodyPr wrap="square">
            <a:spAutoFit/>
          </a:bodyPr>
          <a:lstStyle/>
          <a:p>
            <a:pPr algn="just"/>
            <a:r>
              <a:rPr lang="en-US" sz="2400" dirty="0" smtClean="0">
                <a:solidFill>
                  <a:srgbClr val="050505"/>
                </a:solidFill>
                <a:latin typeface="Times New Roman" panose="02020603050405020304" pitchFamily="18" charset="0"/>
                <a:cs typeface="Times New Roman" panose="02020603050405020304" pitchFamily="18" charset="0"/>
              </a:rPr>
              <a:t>- </a:t>
            </a:r>
            <a:r>
              <a:rPr lang="vi-VN" sz="2400" dirty="0" smtClean="0">
                <a:solidFill>
                  <a:srgbClr val="050505"/>
                </a:solidFill>
                <a:latin typeface="Times New Roman" panose="02020603050405020304" pitchFamily="18" charset="0"/>
                <a:cs typeface="Times New Roman" panose="02020603050405020304" pitchFamily="18" charset="0"/>
              </a:rPr>
              <a:t>Người </a:t>
            </a:r>
            <a:r>
              <a:rPr lang="vi-VN" sz="2400" dirty="0">
                <a:solidFill>
                  <a:srgbClr val="050505"/>
                </a:solidFill>
                <a:latin typeface="Times New Roman" panose="02020603050405020304" pitchFamily="18" charset="0"/>
                <a:cs typeface="Times New Roman" panose="02020603050405020304" pitchFamily="18" charset="0"/>
              </a:rPr>
              <a:t>có công lớn đầu tiên xây dựng một lối thơ riêng của Việt Nam – thơ Nôm Đường luật là Nguyễn </a:t>
            </a:r>
            <a:r>
              <a:rPr lang="vi-VN" sz="2400" dirty="0" smtClean="0">
                <a:solidFill>
                  <a:srgbClr val="050505"/>
                </a:solidFill>
                <a:latin typeface="Times New Roman" panose="02020603050405020304" pitchFamily="18" charset="0"/>
                <a:cs typeface="Times New Roman" panose="02020603050405020304" pitchFamily="18" charset="0"/>
              </a:rPr>
              <a:t>Trãi</a:t>
            </a:r>
            <a:r>
              <a:rPr lang="en-US" sz="2400" dirty="0" smtClean="0">
                <a:solidFill>
                  <a:srgbClr val="050505"/>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052694"/>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0395" y="101600"/>
            <a:ext cx="12272790" cy="6857999"/>
          </a:xfrm>
          <a:prstGeom prst="rect">
            <a:avLst/>
          </a:prstGeom>
        </p:spPr>
      </p:pic>
      <p:sp>
        <p:nvSpPr>
          <p:cNvPr id="5" name="TextBox 4"/>
          <p:cNvSpPr txBox="1"/>
          <p:nvPr/>
        </p:nvSpPr>
        <p:spPr>
          <a:xfrm>
            <a:off x="1541057" y="66824"/>
            <a:ext cx="6361165" cy="461665"/>
          </a:xfrm>
          <a:prstGeom prst="rect">
            <a:avLst/>
          </a:prstGeom>
          <a:noFill/>
        </p:spPr>
        <p:txBody>
          <a:bodyPr wrap="non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2. </a:t>
            </a:r>
            <a:r>
              <a:rPr lang="en-US" sz="2400" b="1" u="sng" dirty="0" smtClean="0">
                <a:solidFill>
                  <a:srgbClr val="FF0000"/>
                </a:solidFill>
                <a:latin typeface="Times New Roman" panose="02020603050405020304" pitchFamily="18" charset="0"/>
                <a:cs typeface="Times New Roman" panose="02020603050405020304" pitchFamily="18" charset="0"/>
              </a:rPr>
              <a:t>LỊCH SỬ HÌNH THÀNH VÀ PHÁT TRIỂN</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253067" y="1042989"/>
            <a:ext cx="9584267" cy="2308324"/>
          </a:xfrm>
          <a:prstGeom prst="rect">
            <a:avLst/>
          </a:prstGeom>
        </p:spPr>
        <p:txBody>
          <a:bodyPr wrap="square">
            <a:spAutoFit/>
          </a:bodyPr>
          <a:lstStyle/>
          <a:p>
            <a:pPr algn="just"/>
            <a:r>
              <a:rPr lang="en-US" sz="2400" dirty="0" smtClean="0">
                <a:solidFill>
                  <a:srgbClr val="050505"/>
                </a:solidFill>
                <a:latin typeface="Times New Roman" panose="02020603050405020304" pitchFamily="18" charset="0"/>
                <a:cs typeface="Times New Roman" panose="02020603050405020304" pitchFamily="18" charset="0"/>
              </a:rPr>
              <a:t>- Đ</a:t>
            </a:r>
            <a:r>
              <a:rPr lang="vi-VN" sz="2400" dirty="0" smtClean="0">
                <a:solidFill>
                  <a:srgbClr val="050505"/>
                </a:solidFill>
                <a:latin typeface="Times New Roman" panose="02020603050405020304" pitchFamily="18" charset="0"/>
                <a:cs typeface="Times New Roman" panose="02020603050405020304" pitchFamily="18" charset="0"/>
              </a:rPr>
              <a:t>ến </a:t>
            </a:r>
            <a:r>
              <a:rPr lang="en-US" sz="2400" dirty="0" smtClean="0">
                <a:solidFill>
                  <a:srgbClr val="050505"/>
                </a:solidFill>
                <a:latin typeface="Times New Roman" panose="02020603050405020304" pitchFamily="18" charset="0"/>
                <a:cs typeface="Times New Roman" panose="02020603050405020304" pitchFamily="18" charset="0"/>
              </a:rPr>
              <a:t>“</a:t>
            </a:r>
            <a:r>
              <a:rPr lang="vi-VN" sz="2400" dirty="0" smtClean="0">
                <a:solidFill>
                  <a:srgbClr val="050505"/>
                </a:solidFill>
                <a:latin typeface="Times New Roman" panose="02020603050405020304" pitchFamily="18" charset="0"/>
                <a:cs typeface="Times New Roman" panose="02020603050405020304" pitchFamily="18" charset="0"/>
              </a:rPr>
              <a:t>Bạch </a:t>
            </a:r>
            <a:r>
              <a:rPr lang="vi-VN" sz="2400" dirty="0">
                <a:solidFill>
                  <a:srgbClr val="050505"/>
                </a:solidFill>
                <a:latin typeface="Times New Roman" panose="02020603050405020304" pitchFamily="18" charset="0"/>
                <a:cs typeface="Times New Roman" panose="02020603050405020304" pitchFamily="18" charset="0"/>
              </a:rPr>
              <a:t>Vân quốc ngữ </a:t>
            </a:r>
            <a:r>
              <a:rPr lang="vi-VN" sz="2400" dirty="0" smtClean="0">
                <a:solidFill>
                  <a:srgbClr val="050505"/>
                </a:solidFill>
                <a:latin typeface="Times New Roman" panose="02020603050405020304" pitchFamily="18" charset="0"/>
                <a:cs typeface="Times New Roman" panose="02020603050405020304" pitchFamily="18" charset="0"/>
              </a:rPr>
              <a:t>thi</a:t>
            </a:r>
            <a:r>
              <a:rPr lang="en-US" sz="2400" dirty="0" smtClean="0">
                <a:solidFill>
                  <a:srgbClr val="050505"/>
                </a:solidFill>
                <a:latin typeface="Times New Roman" panose="02020603050405020304" pitchFamily="18" charset="0"/>
                <a:cs typeface="Times New Roman" panose="02020603050405020304" pitchFamily="18" charset="0"/>
              </a:rPr>
              <a:t>”</a:t>
            </a:r>
            <a:r>
              <a:rPr lang="vi-VN" sz="2400" dirty="0" smtClean="0">
                <a:solidFill>
                  <a:srgbClr val="050505"/>
                </a:solidFill>
                <a:latin typeface="Times New Roman" panose="02020603050405020304" pitchFamily="18" charset="0"/>
                <a:cs typeface="Times New Roman" panose="02020603050405020304" pitchFamily="18" charset="0"/>
              </a:rPr>
              <a:t> </a:t>
            </a:r>
            <a:r>
              <a:rPr lang="vi-VN" sz="2400" dirty="0">
                <a:solidFill>
                  <a:srgbClr val="050505"/>
                </a:solidFill>
                <a:latin typeface="Times New Roman" panose="02020603050405020304" pitchFamily="18" charset="0"/>
                <a:cs typeface="Times New Roman" panose="02020603050405020304" pitchFamily="18" charset="0"/>
              </a:rPr>
              <a:t>của Nguyễn Bỉnh </a:t>
            </a:r>
            <a:r>
              <a:rPr lang="vi-VN" sz="2400" dirty="0" smtClean="0">
                <a:solidFill>
                  <a:srgbClr val="050505"/>
                </a:solidFill>
                <a:latin typeface="Times New Roman" panose="02020603050405020304" pitchFamily="18" charset="0"/>
                <a:cs typeface="Times New Roman" panose="02020603050405020304" pitchFamily="18" charset="0"/>
              </a:rPr>
              <a:t>Khiêm</a:t>
            </a:r>
            <a:r>
              <a:rPr lang="en-US" sz="2400" dirty="0" smtClean="0">
                <a:solidFill>
                  <a:srgbClr val="050505"/>
                </a:solidFill>
                <a:latin typeface="Times New Roman" panose="02020603050405020304" pitchFamily="18" charset="0"/>
                <a:cs typeface="Times New Roman" panose="02020603050405020304" pitchFamily="18" charset="0"/>
              </a:rPr>
              <a:t>,</a:t>
            </a:r>
            <a:r>
              <a:rPr lang="vi-VN"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thơ</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Nôm</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đã</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phát</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triển</a:t>
            </a:r>
            <a:r>
              <a:rPr lang="en-US" sz="2400" dirty="0" smtClean="0">
                <a:solidFill>
                  <a:srgbClr val="050505"/>
                </a:solidFill>
                <a:latin typeface="Times New Roman" panose="02020603050405020304" pitchFamily="18" charset="0"/>
                <a:cs typeface="Times New Roman" panose="02020603050405020304" pitchFamily="18" charset="0"/>
              </a:rPr>
              <a:t> sang </a:t>
            </a:r>
            <a:r>
              <a:rPr lang="en-US" sz="2400" dirty="0" err="1" smtClean="0">
                <a:solidFill>
                  <a:srgbClr val="050505"/>
                </a:solidFill>
                <a:latin typeface="Times New Roman" panose="02020603050405020304" pitchFamily="18" charset="0"/>
                <a:cs typeface="Times New Roman" panose="02020603050405020304" pitchFamily="18" charset="0"/>
              </a:rPr>
              <a:t>một</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bước</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mới</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với</a:t>
            </a:r>
            <a:r>
              <a:rPr lang="vi-VN" sz="2400" dirty="0" smtClean="0">
                <a:solidFill>
                  <a:srgbClr val="050505"/>
                </a:solidFill>
                <a:latin typeface="Times New Roman" panose="02020603050405020304" pitchFamily="18" charset="0"/>
                <a:cs typeface="Times New Roman" panose="02020603050405020304" pitchFamily="18" charset="0"/>
              </a:rPr>
              <a:t> </a:t>
            </a:r>
            <a:r>
              <a:rPr lang="vi-VN" sz="2400" dirty="0">
                <a:solidFill>
                  <a:srgbClr val="050505"/>
                </a:solidFill>
                <a:latin typeface="Times New Roman" panose="02020603050405020304" pitchFamily="18" charset="0"/>
                <a:cs typeface="Times New Roman" panose="02020603050405020304" pitchFamily="18" charset="0"/>
              </a:rPr>
              <a:t>những đề </a:t>
            </a:r>
            <a:r>
              <a:rPr lang="vi-VN" sz="2400" dirty="0" smtClean="0">
                <a:solidFill>
                  <a:srgbClr val="050505"/>
                </a:solidFill>
                <a:latin typeface="Times New Roman" panose="02020603050405020304" pitchFamily="18" charset="0"/>
                <a:cs typeface="Times New Roman" panose="02020603050405020304" pitchFamily="18" charset="0"/>
              </a:rPr>
              <a:t>tài</a:t>
            </a:r>
            <a:r>
              <a:rPr lang="en-US" sz="2400" dirty="0" smtClean="0">
                <a:solidFill>
                  <a:srgbClr val="050505"/>
                </a:solidFill>
                <a:latin typeface="Times New Roman" panose="02020603050405020304" pitchFamily="18" charset="0"/>
                <a:cs typeface="Times New Roman" panose="02020603050405020304" pitchFamily="18" charset="0"/>
              </a:rPr>
              <a:t>, </a:t>
            </a:r>
            <a:r>
              <a:rPr lang="vi-VN" sz="2400" dirty="0" smtClean="0">
                <a:solidFill>
                  <a:srgbClr val="050505"/>
                </a:solidFill>
                <a:latin typeface="Times New Roman" panose="02020603050405020304" pitchFamily="18" charset="0"/>
                <a:cs typeface="Times New Roman" panose="02020603050405020304" pitchFamily="18" charset="0"/>
              </a:rPr>
              <a:t>chủ </a:t>
            </a:r>
            <a:r>
              <a:rPr lang="vi-VN" sz="2400" dirty="0">
                <a:solidFill>
                  <a:srgbClr val="050505"/>
                </a:solidFill>
                <a:latin typeface="Times New Roman" panose="02020603050405020304" pitchFamily="18" charset="0"/>
                <a:cs typeface="Times New Roman" panose="02020603050405020304" pitchFamily="18" charset="0"/>
              </a:rPr>
              <a:t>đề mang tính xã hội. </a:t>
            </a:r>
            <a:r>
              <a:rPr lang="vi-VN" sz="2400" dirty="0" smtClean="0">
                <a:solidFill>
                  <a:srgbClr val="050505"/>
                </a:solidFill>
                <a:latin typeface="Times New Roman" panose="02020603050405020304" pitchFamily="18" charset="0"/>
                <a:cs typeface="Times New Roman" panose="02020603050405020304" pitchFamily="18" charset="0"/>
              </a:rPr>
              <a:t>Quan </a:t>
            </a:r>
            <a:r>
              <a:rPr lang="vi-VN" sz="2400" dirty="0">
                <a:solidFill>
                  <a:srgbClr val="050505"/>
                </a:solidFill>
                <a:latin typeface="Times New Roman" panose="02020603050405020304" pitchFamily="18" charset="0"/>
                <a:cs typeface="Times New Roman" panose="02020603050405020304" pitchFamily="18" charset="0"/>
              </a:rPr>
              <a:t>trọng nhất, tới tập thơ </a:t>
            </a:r>
            <a:r>
              <a:rPr lang="en-US" sz="2400" dirty="0" smtClean="0">
                <a:solidFill>
                  <a:srgbClr val="050505"/>
                </a:solidFill>
                <a:latin typeface="Times New Roman" panose="02020603050405020304" pitchFamily="18" charset="0"/>
                <a:cs typeface="Times New Roman" panose="02020603050405020304" pitchFamily="18" charset="0"/>
              </a:rPr>
              <a:t>“</a:t>
            </a:r>
            <a:r>
              <a:rPr lang="vi-VN" sz="2400" dirty="0" smtClean="0">
                <a:solidFill>
                  <a:srgbClr val="050505"/>
                </a:solidFill>
                <a:latin typeface="Times New Roman" panose="02020603050405020304" pitchFamily="18" charset="0"/>
                <a:cs typeface="Times New Roman" panose="02020603050405020304" pitchFamily="18" charset="0"/>
              </a:rPr>
              <a:t>Bạch </a:t>
            </a:r>
            <a:r>
              <a:rPr lang="vi-VN" sz="2400" dirty="0">
                <a:solidFill>
                  <a:srgbClr val="050505"/>
                </a:solidFill>
                <a:latin typeface="Times New Roman" panose="02020603050405020304" pitchFamily="18" charset="0"/>
                <a:cs typeface="Times New Roman" panose="02020603050405020304" pitchFamily="18" charset="0"/>
              </a:rPr>
              <a:t>Vân quốc ngữ </a:t>
            </a:r>
            <a:r>
              <a:rPr lang="vi-VN" sz="2400" dirty="0" smtClean="0">
                <a:solidFill>
                  <a:srgbClr val="050505"/>
                </a:solidFill>
                <a:latin typeface="Times New Roman" panose="02020603050405020304" pitchFamily="18" charset="0"/>
                <a:cs typeface="Times New Roman" panose="02020603050405020304" pitchFamily="18" charset="0"/>
              </a:rPr>
              <a:t>thi</a:t>
            </a:r>
            <a:r>
              <a:rPr lang="en-US" sz="2400" dirty="0" smtClean="0">
                <a:solidFill>
                  <a:srgbClr val="050505"/>
                </a:solidFill>
                <a:latin typeface="Times New Roman" panose="02020603050405020304" pitchFamily="18" charset="0"/>
                <a:cs typeface="Times New Roman" panose="02020603050405020304" pitchFamily="18" charset="0"/>
              </a:rPr>
              <a:t>”</a:t>
            </a:r>
            <a:r>
              <a:rPr lang="vi-VN" sz="2400" dirty="0" smtClean="0">
                <a:solidFill>
                  <a:srgbClr val="050505"/>
                </a:solidFill>
                <a:latin typeface="Times New Roman" panose="02020603050405020304" pitchFamily="18" charset="0"/>
                <a:cs typeface="Times New Roman" panose="02020603050405020304" pitchFamily="18" charset="0"/>
              </a:rPr>
              <a:t> </a:t>
            </a:r>
            <a:r>
              <a:rPr lang="vi-VN" sz="2400" dirty="0">
                <a:solidFill>
                  <a:srgbClr val="050505"/>
                </a:solidFill>
                <a:latin typeface="Times New Roman" panose="02020603050405020304" pitchFamily="18" charset="0"/>
                <a:cs typeface="Times New Roman" panose="02020603050405020304" pitchFamily="18" charset="0"/>
              </a:rPr>
              <a:t>chức năng trào phúng của thơ Nôm được khẳng định. Với vai trò này, Nguyễn Bỉnh Khiêm trở thành cầu nối thời kì thơ Nôm trào phúng thời Nguyễn Trãi với thời Hồ Xuân </a:t>
            </a:r>
            <a:r>
              <a:rPr lang="vi-VN" sz="2400" dirty="0" smtClean="0">
                <a:solidFill>
                  <a:srgbClr val="050505"/>
                </a:solidFill>
                <a:latin typeface="Times New Roman" panose="02020603050405020304" pitchFamily="18" charset="0"/>
                <a:cs typeface="Times New Roman" panose="02020603050405020304" pitchFamily="18" charset="0"/>
              </a:rPr>
              <a:t>Hương</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Tú</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Xương</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Nguyễn</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Khuyến</a:t>
            </a:r>
            <a:r>
              <a:rPr lang="en-US" sz="2400" dirty="0" smtClean="0">
                <a:solidFill>
                  <a:srgbClr val="050505"/>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1253067" y="3734586"/>
            <a:ext cx="9584267" cy="1569660"/>
          </a:xfrm>
          <a:prstGeom prst="rect">
            <a:avLst/>
          </a:prstGeom>
        </p:spPr>
        <p:txBody>
          <a:bodyPr wrap="square">
            <a:spAutoFit/>
          </a:bodyPr>
          <a:lstStyle/>
          <a:p>
            <a:pPr algn="just"/>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Giai</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đoạn</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văn</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học</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cuối</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thế</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kỷ</a:t>
            </a:r>
            <a:r>
              <a:rPr lang="en-US" sz="2400" dirty="0" smtClean="0">
                <a:solidFill>
                  <a:srgbClr val="050505"/>
                </a:solidFill>
                <a:latin typeface="Times New Roman" panose="02020603050405020304" pitchFamily="18" charset="0"/>
                <a:cs typeface="Times New Roman" panose="02020603050405020304" pitchFamily="18" charset="0"/>
              </a:rPr>
              <a:t> XVIII – </a:t>
            </a:r>
            <a:r>
              <a:rPr lang="en-US" sz="2400" dirty="0" err="1" smtClean="0">
                <a:solidFill>
                  <a:srgbClr val="050505"/>
                </a:solidFill>
                <a:latin typeface="Times New Roman" panose="02020603050405020304" pitchFamily="18" charset="0"/>
                <a:cs typeface="Times New Roman" panose="02020603050405020304" pitchFamily="18" charset="0"/>
              </a:rPr>
              <a:t>hết</a:t>
            </a:r>
            <a:r>
              <a:rPr lang="en-US" sz="2400" dirty="0" smtClean="0">
                <a:solidFill>
                  <a:srgbClr val="050505"/>
                </a:solidFill>
                <a:latin typeface="Times New Roman" panose="02020603050405020304" pitchFamily="18" charset="0"/>
                <a:cs typeface="Times New Roman" panose="02020603050405020304" pitchFamily="18" charset="0"/>
              </a:rPr>
              <a:t> TK XIX, </a:t>
            </a:r>
            <a:r>
              <a:rPr lang="en-US" sz="2400" dirty="0" err="1" smtClean="0">
                <a:solidFill>
                  <a:srgbClr val="050505"/>
                </a:solidFill>
                <a:latin typeface="Times New Roman" panose="02020603050405020304" pitchFamily="18" charset="0"/>
                <a:cs typeface="Times New Roman" panose="02020603050405020304" pitchFamily="18" charset="0"/>
              </a:rPr>
              <a:t>thơ</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Nôm</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Đường</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luật</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vẫn</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duy</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trì</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nhưng</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sự</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phát</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triển</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của</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Văn</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học</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chữ</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Nôm</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đã</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chuyển</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bước</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phát</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triển</a:t>
            </a:r>
            <a:r>
              <a:rPr lang="en-US" sz="2400" dirty="0" smtClean="0">
                <a:solidFill>
                  <a:srgbClr val="050505"/>
                </a:solidFill>
                <a:latin typeface="Times New Roman" panose="02020603050405020304" pitchFamily="18" charset="0"/>
                <a:cs typeface="Times New Roman" panose="02020603050405020304" pitchFamily="18" charset="0"/>
              </a:rPr>
              <a:t> sang </a:t>
            </a:r>
            <a:r>
              <a:rPr lang="en-US" sz="2400" dirty="0" err="1" smtClean="0">
                <a:solidFill>
                  <a:srgbClr val="050505"/>
                </a:solidFill>
                <a:latin typeface="Times New Roman" panose="02020603050405020304" pitchFamily="18" charset="0"/>
                <a:cs typeface="Times New Roman" panose="02020603050405020304" pitchFamily="18" charset="0"/>
              </a:rPr>
              <a:t>các</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thể</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thơ</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dân</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tộc</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truyện</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thơ</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lục</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bát</a:t>
            </a:r>
            <a:r>
              <a:rPr lang="en-US" sz="2400" dirty="0" smtClean="0">
                <a:solidFill>
                  <a:srgbClr val="050505"/>
                </a:solidFill>
                <a:latin typeface="Times New Roman" panose="02020603050405020304" pitchFamily="18" charset="0"/>
                <a:cs typeface="Times New Roman" panose="02020603050405020304" pitchFamily="18" charset="0"/>
              </a:rPr>
              <a:t>, song </a:t>
            </a:r>
            <a:r>
              <a:rPr lang="en-US" sz="2400" dirty="0" err="1" smtClean="0">
                <a:solidFill>
                  <a:srgbClr val="050505"/>
                </a:solidFill>
                <a:latin typeface="Times New Roman" panose="02020603050405020304" pitchFamily="18" charset="0"/>
                <a:cs typeface="Times New Roman" panose="02020603050405020304" pitchFamily="18" charset="0"/>
              </a:rPr>
              <a:t>thất</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lục</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bát</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hát</a:t>
            </a:r>
            <a:r>
              <a:rPr lang="en-US" sz="2400" dirty="0" smtClean="0">
                <a:solidFill>
                  <a:srgbClr val="050505"/>
                </a:solidFill>
                <a:latin typeface="Times New Roman" panose="02020603050405020304" pitchFamily="18" charset="0"/>
                <a:cs typeface="Times New Roman" panose="02020603050405020304" pitchFamily="18" charset="0"/>
              </a:rPr>
              <a:t> </a:t>
            </a:r>
            <a:r>
              <a:rPr lang="en-US" sz="2400" dirty="0" err="1" smtClean="0">
                <a:solidFill>
                  <a:srgbClr val="050505"/>
                </a:solidFill>
                <a:latin typeface="Times New Roman" panose="02020603050405020304" pitchFamily="18" charset="0"/>
                <a:cs typeface="Times New Roman" panose="02020603050405020304" pitchFamily="18" charset="0"/>
              </a:rPr>
              <a:t>nói</a:t>
            </a:r>
            <a:r>
              <a:rPr lang="en-US" sz="2400" dirty="0" smtClean="0">
                <a:solidFill>
                  <a:srgbClr val="050505"/>
                </a:solidFill>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1724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hình nền powerpoint đẹp 2016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1132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24300" y="930337"/>
            <a:ext cx="8861777" cy="830997"/>
          </a:xfrm>
          <a:prstGeom prst="rect">
            <a:avLst/>
          </a:prstGeom>
        </p:spPr>
        <p:txBody>
          <a:bodyPr wrap="square">
            <a:spAutoFit/>
          </a:bodyPr>
          <a:lstStyle/>
          <a:p>
            <a:r>
              <a:rPr lang="vi-VN" sz="2400" dirty="0" smtClean="0">
                <a:solidFill>
                  <a:srgbClr val="9900FF"/>
                </a:solidFill>
                <a:latin typeface="Times New Roman" panose="02020603050405020304" pitchFamily="18" charset="0"/>
                <a:cs typeface="Times New Roman" panose="02020603050405020304" pitchFamily="18" charset="0"/>
              </a:rPr>
              <a:t> </a:t>
            </a:r>
            <a:r>
              <a:rPr lang="en-US" sz="2400" b="1" dirty="0" smtClean="0">
                <a:solidFill>
                  <a:srgbClr val="9900FF"/>
                </a:solidFill>
                <a:latin typeface="Times New Roman" panose="02020603050405020304" pitchFamily="18" charset="0"/>
                <a:cs typeface="Times New Roman" panose="02020603050405020304" pitchFamily="18" charset="0"/>
              </a:rPr>
              <a:t>a. </a:t>
            </a:r>
            <a:r>
              <a:rPr lang="en-US" sz="2400" b="1" u="sng" dirty="0" err="1" smtClean="0">
                <a:solidFill>
                  <a:srgbClr val="9900FF"/>
                </a:solidFill>
                <a:latin typeface="Times New Roman" panose="02020603050405020304" pitchFamily="18" charset="0"/>
                <a:cs typeface="Times New Roman" panose="02020603050405020304" pitchFamily="18" charset="0"/>
              </a:rPr>
              <a:t>Về</a:t>
            </a:r>
            <a:r>
              <a:rPr lang="en-US" sz="2400" b="1" u="sng" dirty="0" smtClean="0">
                <a:solidFill>
                  <a:srgbClr val="9900FF"/>
                </a:solidFill>
                <a:latin typeface="Times New Roman" panose="02020603050405020304" pitchFamily="18" charset="0"/>
                <a:cs typeface="Times New Roman" panose="02020603050405020304" pitchFamily="18" charset="0"/>
              </a:rPr>
              <a:t> </a:t>
            </a:r>
            <a:r>
              <a:rPr lang="en-US" sz="2400" b="1" u="sng" dirty="0" err="1" smtClean="0">
                <a:solidFill>
                  <a:srgbClr val="9900FF"/>
                </a:solidFill>
                <a:latin typeface="Times New Roman" panose="02020603050405020304" pitchFamily="18" charset="0"/>
                <a:cs typeface="Times New Roman" panose="02020603050405020304" pitchFamily="18" charset="0"/>
              </a:rPr>
              <a:t>phương</a:t>
            </a:r>
            <a:r>
              <a:rPr lang="en-US" sz="2400" b="1" u="sng" dirty="0" smtClean="0">
                <a:solidFill>
                  <a:srgbClr val="9900FF"/>
                </a:solidFill>
                <a:latin typeface="Times New Roman" panose="02020603050405020304" pitchFamily="18" charset="0"/>
                <a:cs typeface="Times New Roman" panose="02020603050405020304" pitchFamily="18" charset="0"/>
              </a:rPr>
              <a:t> </a:t>
            </a:r>
            <a:r>
              <a:rPr lang="en-US" sz="2400" b="1" u="sng" dirty="0" err="1" smtClean="0">
                <a:solidFill>
                  <a:srgbClr val="9900FF"/>
                </a:solidFill>
                <a:latin typeface="Times New Roman" panose="02020603050405020304" pitchFamily="18" charset="0"/>
                <a:cs typeface="Times New Roman" panose="02020603050405020304" pitchFamily="18" charset="0"/>
              </a:rPr>
              <a:t>diện</a:t>
            </a:r>
            <a:r>
              <a:rPr lang="en-US" sz="2400" b="1" u="sng" dirty="0" smtClean="0">
                <a:solidFill>
                  <a:srgbClr val="9900FF"/>
                </a:solidFill>
                <a:latin typeface="Times New Roman" panose="02020603050405020304" pitchFamily="18" charset="0"/>
                <a:cs typeface="Times New Roman" panose="02020603050405020304" pitchFamily="18" charset="0"/>
              </a:rPr>
              <a:t> </a:t>
            </a:r>
            <a:r>
              <a:rPr lang="en-US" sz="2400" b="1" u="sng" dirty="0" err="1" smtClean="0">
                <a:solidFill>
                  <a:srgbClr val="9900FF"/>
                </a:solidFill>
                <a:latin typeface="Times New Roman" panose="02020603050405020304" pitchFamily="18" charset="0"/>
                <a:cs typeface="Times New Roman" panose="02020603050405020304" pitchFamily="18" charset="0"/>
              </a:rPr>
              <a:t>nội</a:t>
            </a:r>
            <a:r>
              <a:rPr lang="en-US" sz="2400" b="1" u="sng" dirty="0" smtClean="0">
                <a:solidFill>
                  <a:srgbClr val="9900FF"/>
                </a:solidFill>
                <a:latin typeface="Times New Roman" panose="02020603050405020304" pitchFamily="18" charset="0"/>
                <a:cs typeface="Times New Roman" panose="02020603050405020304" pitchFamily="18" charset="0"/>
              </a:rPr>
              <a:t> dung</a:t>
            </a:r>
            <a:r>
              <a:rPr lang="en-US" sz="2400" dirty="0" smtClean="0">
                <a:solidFill>
                  <a:srgbClr val="9900FF"/>
                </a:solidFill>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phú</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thường</a:t>
            </a:r>
            <a:endParaRPr lang="en-US" sz="2400" dirty="0">
              <a:latin typeface="Times New Roman" panose="02020603050405020304" pitchFamily="18" charset="0"/>
              <a:cs typeface="Times New Roman" panose="02020603050405020304" pitchFamily="18" charset="0"/>
            </a:endParaRPr>
          </a:p>
        </p:txBody>
      </p:sp>
      <p:sp>
        <p:nvSpPr>
          <p:cNvPr id="16" name="Rectangle 15"/>
          <p:cNvSpPr/>
          <p:nvPr/>
        </p:nvSpPr>
        <p:spPr>
          <a:xfrm>
            <a:off x="2686755" y="3581846"/>
            <a:ext cx="6096000" cy="461665"/>
          </a:xfrm>
          <a:prstGeom prst="rect">
            <a:avLst/>
          </a:prstGeom>
        </p:spPr>
        <p:txBody>
          <a:bodyPr>
            <a:spAutoFit/>
          </a:bodyPr>
          <a:lstStyle/>
          <a:p>
            <a:pPr lvl="0"/>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29781" y="248476"/>
            <a:ext cx="5837688" cy="461665"/>
          </a:xfrm>
          <a:prstGeom prst="rect">
            <a:avLst/>
          </a:prstGeom>
          <a:noFill/>
        </p:spPr>
        <p:txBody>
          <a:bodyPr wrap="non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3. </a:t>
            </a:r>
            <a:r>
              <a:rPr lang="en-US" sz="2400" b="1" u="sng" dirty="0" smtClean="0">
                <a:solidFill>
                  <a:srgbClr val="FF0000"/>
                </a:solidFill>
                <a:latin typeface="Times New Roman" panose="02020603050405020304" pitchFamily="18" charset="0"/>
                <a:cs typeface="Times New Roman" panose="02020603050405020304" pitchFamily="18" charset="0"/>
              </a:rPr>
              <a:t>ĐẶC ĐIỂM THƠ NÔM ĐƯỜNG LUẬT</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70887" y="2224717"/>
            <a:ext cx="8697116"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quê</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Việt</a:t>
            </a:r>
            <a:r>
              <a:rPr lang="en-US" sz="2400" dirty="0" smtClean="0">
                <a:latin typeface="Times New Roman" panose="02020603050405020304" pitchFamily="18" charset="0"/>
                <a:cs typeface="Times New Roman" panose="02020603050405020304" pitchFamily="18" charset="0"/>
              </a:rPr>
              <a:t> Nam:  </a:t>
            </a:r>
            <a:endParaRPr lang="en-US" sz="2400" dirty="0">
              <a:latin typeface="Times New Roman" panose="02020603050405020304" pitchFamily="18" charset="0"/>
              <a:cs typeface="Times New Roman" panose="02020603050405020304" pitchFamily="18" charset="0"/>
            </a:endParaRPr>
          </a:p>
        </p:txBody>
      </p:sp>
      <p:sp>
        <p:nvSpPr>
          <p:cNvPr id="21" name="Rectangle 20"/>
          <p:cNvSpPr/>
          <p:nvPr/>
        </p:nvSpPr>
        <p:spPr>
          <a:xfrm>
            <a:off x="429781" y="3770044"/>
            <a:ext cx="5567268" cy="1938992"/>
          </a:xfrm>
          <a:prstGeom prst="rect">
            <a:avLst/>
          </a:prstGeom>
          <a:solidFill>
            <a:schemeClr val="bg2"/>
          </a:solidFill>
        </p:spPr>
        <p:txBody>
          <a:bodyPr wrap="square">
            <a:spAutoFit/>
          </a:bodyPr>
          <a:lstStyle/>
          <a:p>
            <a:pPr lvl="1"/>
            <a:r>
              <a:rPr lang="en-US" sz="2400" b="1" i="1" dirty="0" err="1" smtClean="0">
                <a:solidFill>
                  <a:srgbClr val="050505"/>
                </a:solidFill>
                <a:latin typeface="Times New Roman" panose="02020603050405020304" pitchFamily="18" charset="0"/>
                <a:cs typeface="Times New Roman" panose="02020603050405020304" pitchFamily="18" charset="0"/>
              </a:rPr>
              <a:t>Rồi</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hóng</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mát</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thuở</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ngày</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trường</a:t>
            </a:r>
            <a:endParaRPr lang="en-US" sz="2400" b="1" i="1" dirty="0" smtClean="0">
              <a:solidFill>
                <a:srgbClr val="050505"/>
              </a:solidFill>
              <a:latin typeface="Times New Roman" panose="02020603050405020304" pitchFamily="18" charset="0"/>
              <a:cs typeface="Times New Roman" panose="02020603050405020304" pitchFamily="18" charset="0"/>
            </a:endParaRPr>
          </a:p>
          <a:p>
            <a:pPr lvl="1"/>
            <a:r>
              <a:rPr lang="en-US" sz="2400" b="1" i="1" dirty="0" err="1" smtClean="0">
                <a:solidFill>
                  <a:srgbClr val="050505"/>
                </a:solidFill>
                <a:latin typeface="Times New Roman" panose="02020603050405020304" pitchFamily="18" charset="0"/>
                <a:cs typeface="Times New Roman" panose="02020603050405020304" pitchFamily="18" charset="0"/>
              </a:rPr>
              <a:t>Hòe</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lục</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đùn</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đùn</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tán</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rợp</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giương</a:t>
            </a:r>
            <a:endParaRPr lang="en-US" sz="2400" b="1" i="1" dirty="0" smtClean="0">
              <a:solidFill>
                <a:srgbClr val="050505"/>
              </a:solidFill>
              <a:latin typeface="Times New Roman" panose="02020603050405020304" pitchFamily="18" charset="0"/>
              <a:cs typeface="Times New Roman" panose="02020603050405020304" pitchFamily="18" charset="0"/>
            </a:endParaRPr>
          </a:p>
          <a:p>
            <a:pPr lvl="1"/>
            <a:r>
              <a:rPr lang="en-US" sz="2400" b="1" i="1" dirty="0" err="1" smtClean="0">
                <a:solidFill>
                  <a:srgbClr val="050505"/>
                </a:solidFill>
                <a:latin typeface="Times New Roman" panose="02020603050405020304" pitchFamily="18" charset="0"/>
                <a:cs typeface="Times New Roman" panose="02020603050405020304" pitchFamily="18" charset="0"/>
              </a:rPr>
              <a:t>Thạch</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lựu</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hiên</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còn</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phun</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thức</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đỏ</a:t>
            </a:r>
            <a:endParaRPr lang="en-US" sz="2400" b="1" i="1" dirty="0" smtClean="0">
              <a:solidFill>
                <a:srgbClr val="050505"/>
              </a:solidFill>
              <a:latin typeface="Times New Roman" panose="02020603050405020304" pitchFamily="18" charset="0"/>
              <a:cs typeface="Times New Roman" panose="02020603050405020304" pitchFamily="18" charset="0"/>
            </a:endParaRPr>
          </a:p>
          <a:p>
            <a:pPr lvl="1"/>
            <a:r>
              <a:rPr lang="en-US" sz="2400" b="1" i="1" dirty="0" err="1" smtClean="0">
                <a:solidFill>
                  <a:srgbClr val="050505"/>
                </a:solidFill>
                <a:latin typeface="Times New Roman" panose="02020603050405020304" pitchFamily="18" charset="0"/>
                <a:cs typeface="Times New Roman" panose="02020603050405020304" pitchFamily="18" charset="0"/>
              </a:rPr>
              <a:t>Hồng</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liên</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trì</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đã</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tiễn</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mùi</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hương</a:t>
            </a:r>
            <a:r>
              <a:rPr lang="en-US" sz="2400" b="1" i="1" dirty="0" smtClean="0">
                <a:solidFill>
                  <a:srgbClr val="050505"/>
                </a:solidFill>
                <a:latin typeface="Times New Roman" panose="02020603050405020304" pitchFamily="18" charset="0"/>
                <a:cs typeface="Times New Roman" panose="02020603050405020304" pitchFamily="18" charset="0"/>
              </a:rPr>
              <a:t>.</a:t>
            </a:r>
          </a:p>
          <a:p>
            <a:pPr lvl="0"/>
            <a:r>
              <a:rPr lang="en-US" sz="2400" i="1" dirty="0" smtClean="0">
                <a:solidFill>
                  <a:srgbClr val="050505"/>
                </a:solidFill>
                <a:latin typeface="Times New Roman" panose="02020603050405020304" pitchFamily="18" charset="0"/>
                <a:cs typeface="Times New Roman" panose="02020603050405020304" pitchFamily="18" charset="0"/>
              </a:rPr>
              <a:t>                  (</a:t>
            </a:r>
            <a:r>
              <a:rPr lang="en-US" sz="2400" i="1" dirty="0" err="1" smtClean="0">
                <a:solidFill>
                  <a:srgbClr val="050505"/>
                </a:solidFill>
                <a:latin typeface="Times New Roman" panose="02020603050405020304" pitchFamily="18" charset="0"/>
                <a:cs typeface="Times New Roman" panose="02020603050405020304" pitchFamily="18" charset="0"/>
              </a:rPr>
              <a:t>Cảnh</a:t>
            </a:r>
            <a:r>
              <a:rPr lang="en-US" sz="2400" i="1" dirty="0" smtClean="0">
                <a:solidFill>
                  <a:srgbClr val="050505"/>
                </a:solidFill>
                <a:latin typeface="Times New Roman" panose="02020603050405020304" pitchFamily="18" charset="0"/>
                <a:cs typeface="Times New Roman" panose="02020603050405020304" pitchFamily="18" charset="0"/>
              </a:rPr>
              <a:t> </a:t>
            </a:r>
            <a:r>
              <a:rPr lang="en-US" sz="2400" i="1" dirty="0" err="1" smtClean="0">
                <a:solidFill>
                  <a:srgbClr val="050505"/>
                </a:solidFill>
                <a:latin typeface="Times New Roman" panose="02020603050405020304" pitchFamily="18" charset="0"/>
                <a:cs typeface="Times New Roman" panose="02020603050405020304" pitchFamily="18" charset="0"/>
              </a:rPr>
              <a:t>ngày</a:t>
            </a:r>
            <a:r>
              <a:rPr lang="en-US" sz="2400" i="1" dirty="0" smtClean="0">
                <a:solidFill>
                  <a:srgbClr val="050505"/>
                </a:solidFill>
                <a:latin typeface="Times New Roman" panose="02020603050405020304" pitchFamily="18" charset="0"/>
                <a:cs typeface="Times New Roman" panose="02020603050405020304" pitchFamily="18" charset="0"/>
              </a:rPr>
              <a:t> </a:t>
            </a:r>
            <a:r>
              <a:rPr lang="en-US" sz="2400" i="1" dirty="0" err="1" smtClean="0">
                <a:solidFill>
                  <a:srgbClr val="050505"/>
                </a:solidFill>
                <a:latin typeface="Times New Roman" panose="02020603050405020304" pitchFamily="18" charset="0"/>
                <a:cs typeface="Times New Roman" panose="02020603050405020304" pitchFamily="18" charset="0"/>
              </a:rPr>
              <a:t>hè</a:t>
            </a:r>
            <a:r>
              <a:rPr lang="en-US" sz="2400" i="1" dirty="0" smtClean="0">
                <a:solidFill>
                  <a:srgbClr val="050505"/>
                </a:solidFill>
                <a:latin typeface="Times New Roman" panose="02020603050405020304" pitchFamily="18" charset="0"/>
                <a:cs typeface="Times New Roman" panose="02020603050405020304" pitchFamily="18" charset="0"/>
              </a:rPr>
              <a:t> – </a:t>
            </a:r>
            <a:r>
              <a:rPr lang="en-US" sz="2400" i="1" dirty="0" err="1" smtClean="0">
                <a:solidFill>
                  <a:srgbClr val="050505"/>
                </a:solidFill>
                <a:latin typeface="Times New Roman" panose="02020603050405020304" pitchFamily="18" charset="0"/>
                <a:cs typeface="Times New Roman" panose="02020603050405020304" pitchFamily="18" charset="0"/>
              </a:rPr>
              <a:t>Nguyễn</a:t>
            </a:r>
            <a:r>
              <a:rPr lang="en-US" sz="2400" i="1" dirty="0" smtClean="0">
                <a:solidFill>
                  <a:srgbClr val="050505"/>
                </a:solidFill>
                <a:latin typeface="Times New Roman" panose="02020603050405020304" pitchFamily="18" charset="0"/>
                <a:cs typeface="Times New Roman" panose="02020603050405020304" pitchFamily="18" charset="0"/>
              </a:rPr>
              <a:t> </a:t>
            </a:r>
            <a:r>
              <a:rPr lang="en-US" sz="2400" i="1" dirty="0" err="1" smtClean="0">
                <a:solidFill>
                  <a:srgbClr val="050505"/>
                </a:solidFill>
                <a:latin typeface="Times New Roman" panose="02020603050405020304" pitchFamily="18" charset="0"/>
                <a:cs typeface="Times New Roman" panose="02020603050405020304" pitchFamily="18" charset="0"/>
              </a:rPr>
              <a:t>Trãi</a:t>
            </a:r>
            <a:r>
              <a:rPr lang="en-US" sz="2400" i="1" dirty="0" smtClean="0">
                <a:solidFill>
                  <a:srgbClr val="050505"/>
                </a:solidFill>
                <a:latin typeface="Times New Roman" panose="02020603050405020304" pitchFamily="18" charset="0"/>
                <a:cs typeface="Times New Roman" panose="02020603050405020304" pitchFamily="18" charset="0"/>
              </a:rPr>
              <a:t>)</a:t>
            </a:r>
            <a:endParaRPr lang="en-US" sz="2400" i="1" dirty="0">
              <a:solidFill>
                <a:prstClr val="black"/>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6574404" y="3412571"/>
            <a:ext cx="5287143" cy="2308324"/>
          </a:xfrm>
          <a:prstGeom prst="rect">
            <a:avLst/>
          </a:prstGeom>
          <a:solidFill>
            <a:schemeClr val="accent2">
              <a:lumMod val="40000"/>
              <a:lumOff val="60000"/>
            </a:schemeClr>
          </a:solidFill>
        </p:spPr>
        <p:txBody>
          <a:bodyPr wrap="square">
            <a:spAutoFit/>
          </a:bodyPr>
          <a:lstStyle/>
          <a:p>
            <a:pPr lvl="0"/>
            <a:r>
              <a:rPr lang="en-US" sz="2400"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Nhà</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thông</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của</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trúc</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lòng</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hằng</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mến</a:t>
            </a:r>
            <a:endParaRPr lang="en-US" sz="2400" b="1" i="1" dirty="0" smtClean="0">
              <a:solidFill>
                <a:srgbClr val="050505"/>
              </a:solidFill>
              <a:latin typeface="Times New Roman" panose="02020603050405020304" pitchFamily="18" charset="0"/>
              <a:cs typeface="Times New Roman" panose="02020603050405020304" pitchFamily="18" charset="0"/>
            </a:endParaRPr>
          </a:p>
          <a:p>
            <a:pPr lvl="0"/>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Cửa</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mận</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tường</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đào</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biếng</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ngại</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chen</a:t>
            </a:r>
            <a:r>
              <a:rPr lang="en-US" sz="2400" b="1" i="1" dirty="0" smtClean="0">
                <a:solidFill>
                  <a:srgbClr val="050505"/>
                </a:solidFill>
                <a:latin typeface="Times New Roman" panose="02020603050405020304" pitchFamily="18" charset="0"/>
                <a:cs typeface="Times New Roman" panose="02020603050405020304" pitchFamily="18" charset="0"/>
              </a:rPr>
              <a:t>.</a:t>
            </a:r>
          </a:p>
          <a:p>
            <a:pPr lvl="0"/>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i="1" dirty="0" err="1" smtClean="0">
                <a:solidFill>
                  <a:srgbClr val="050505"/>
                </a:solidFill>
                <a:latin typeface="Times New Roman" panose="02020603050405020304" pitchFamily="18" charset="0"/>
                <a:cs typeface="Times New Roman" panose="02020603050405020304" pitchFamily="18" charset="0"/>
              </a:rPr>
              <a:t>Thơ</a:t>
            </a:r>
            <a:r>
              <a:rPr lang="en-US" sz="2400" i="1" dirty="0" smtClean="0">
                <a:solidFill>
                  <a:srgbClr val="050505"/>
                </a:solidFill>
                <a:latin typeface="Times New Roman" panose="02020603050405020304" pitchFamily="18" charset="0"/>
                <a:cs typeface="Times New Roman" panose="02020603050405020304" pitchFamily="18" charset="0"/>
              </a:rPr>
              <a:t> </a:t>
            </a:r>
            <a:r>
              <a:rPr lang="en-US" sz="2400" i="1" dirty="0" err="1" smtClean="0">
                <a:solidFill>
                  <a:srgbClr val="050505"/>
                </a:solidFill>
                <a:latin typeface="Times New Roman" panose="02020603050405020304" pitchFamily="18" charset="0"/>
                <a:cs typeface="Times New Roman" panose="02020603050405020304" pitchFamily="18" charset="0"/>
              </a:rPr>
              <a:t>Nôm</a:t>
            </a:r>
            <a:r>
              <a:rPr lang="en-US" sz="2400" i="1" dirty="0" smtClean="0">
                <a:solidFill>
                  <a:srgbClr val="050505"/>
                </a:solidFill>
                <a:latin typeface="Times New Roman" panose="02020603050405020304" pitchFamily="18" charset="0"/>
                <a:cs typeface="Times New Roman" panose="02020603050405020304" pitchFamily="18" charset="0"/>
              </a:rPr>
              <a:t> - 41– </a:t>
            </a:r>
            <a:r>
              <a:rPr lang="en-US" sz="2400" i="1" dirty="0" err="1" smtClean="0">
                <a:solidFill>
                  <a:srgbClr val="050505"/>
                </a:solidFill>
                <a:latin typeface="Times New Roman" panose="02020603050405020304" pitchFamily="18" charset="0"/>
                <a:cs typeface="Times New Roman" panose="02020603050405020304" pitchFamily="18" charset="0"/>
              </a:rPr>
              <a:t>Nguyễn</a:t>
            </a:r>
            <a:r>
              <a:rPr lang="en-US" sz="2400" i="1" dirty="0" smtClean="0">
                <a:solidFill>
                  <a:srgbClr val="050505"/>
                </a:solidFill>
                <a:latin typeface="Times New Roman" panose="02020603050405020304" pitchFamily="18" charset="0"/>
                <a:cs typeface="Times New Roman" panose="02020603050405020304" pitchFamily="18" charset="0"/>
              </a:rPr>
              <a:t> </a:t>
            </a:r>
            <a:r>
              <a:rPr lang="en-US" sz="2400" i="1" dirty="0" err="1" smtClean="0">
                <a:solidFill>
                  <a:srgbClr val="050505"/>
                </a:solidFill>
                <a:latin typeface="Times New Roman" panose="02020603050405020304" pitchFamily="18" charset="0"/>
                <a:cs typeface="Times New Roman" panose="02020603050405020304" pitchFamily="18" charset="0"/>
              </a:rPr>
              <a:t>Bỉnh</a:t>
            </a:r>
            <a:r>
              <a:rPr lang="en-US" sz="2400" i="1" dirty="0" smtClean="0">
                <a:solidFill>
                  <a:srgbClr val="050505"/>
                </a:solidFill>
                <a:latin typeface="Times New Roman" panose="02020603050405020304" pitchFamily="18" charset="0"/>
                <a:cs typeface="Times New Roman" panose="02020603050405020304" pitchFamily="18" charset="0"/>
              </a:rPr>
              <a:t> </a:t>
            </a:r>
            <a:r>
              <a:rPr lang="en-US" sz="2400" i="1" dirty="0" err="1" smtClean="0">
                <a:solidFill>
                  <a:srgbClr val="050505"/>
                </a:solidFill>
                <a:latin typeface="Times New Roman" panose="02020603050405020304" pitchFamily="18" charset="0"/>
                <a:cs typeface="Times New Roman" panose="02020603050405020304" pitchFamily="18" charset="0"/>
              </a:rPr>
              <a:t>Khiêm</a:t>
            </a:r>
            <a:r>
              <a:rPr lang="en-US" sz="2400" i="1" dirty="0" smtClean="0">
                <a:solidFill>
                  <a:srgbClr val="050505"/>
                </a:solidFill>
                <a:latin typeface="Times New Roman" panose="02020603050405020304" pitchFamily="18" charset="0"/>
                <a:cs typeface="Times New Roman" panose="02020603050405020304" pitchFamily="18" charset="0"/>
              </a:rPr>
              <a:t>)</a:t>
            </a:r>
          </a:p>
          <a:p>
            <a:pPr lvl="0"/>
            <a:r>
              <a:rPr lang="en-US" sz="2400"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Trăng</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thanh</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gió</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mát</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lòng</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tương</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thức</a:t>
            </a:r>
            <a:endParaRPr lang="en-US" sz="2400" b="1" i="1" dirty="0" smtClean="0">
              <a:solidFill>
                <a:srgbClr val="050505"/>
              </a:solidFill>
              <a:latin typeface="Times New Roman" panose="02020603050405020304" pitchFamily="18" charset="0"/>
              <a:cs typeface="Times New Roman" panose="02020603050405020304" pitchFamily="18" charset="0"/>
            </a:endParaRPr>
          </a:p>
          <a:p>
            <a:pPr lvl="0"/>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Nước</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biếc</a:t>
            </a:r>
            <a:r>
              <a:rPr lang="en-US" sz="2400" b="1" i="1" dirty="0" smtClean="0">
                <a:solidFill>
                  <a:srgbClr val="050505"/>
                </a:solidFill>
                <a:latin typeface="Times New Roman" panose="02020603050405020304" pitchFamily="18" charset="0"/>
                <a:cs typeface="Times New Roman" panose="02020603050405020304" pitchFamily="18" charset="0"/>
              </a:rPr>
              <a:t>, non </a:t>
            </a:r>
            <a:r>
              <a:rPr lang="en-US" sz="2400" b="1" i="1" dirty="0" err="1" smtClean="0">
                <a:solidFill>
                  <a:srgbClr val="050505"/>
                </a:solidFill>
                <a:latin typeface="Times New Roman" panose="02020603050405020304" pitchFamily="18" charset="0"/>
                <a:cs typeface="Times New Roman" panose="02020603050405020304" pitchFamily="18" charset="0"/>
              </a:rPr>
              <a:t>xanh</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ấy</a:t>
            </a:r>
            <a:r>
              <a:rPr lang="en-US" sz="2400" b="1" i="1" dirty="0" smtClean="0">
                <a:solidFill>
                  <a:srgbClr val="050505"/>
                </a:solidFill>
                <a:latin typeface="Times New Roman" panose="02020603050405020304" pitchFamily="18" charset="0"/>
                <a:cs typeface="Times New Roman" panose="02020603050405020304" pitchFamily="18" charset="0"/>
              </a:rPr>
              <a:t> </a:t>
            </a:r>
            <a:r>
              <a:rPr lang="en-US" sz="2400" b="1" i="1" dirty="0" err="1" smtClean="0">
                <a:solidFill>
                  <a:srgbClr val="050505"/>
                </a:solidFill>
                <a:latin typeface="Times New Roman" panose="02020603050405020304" pitchFamily="18" charset="0"/>
                <a:cs typeface="Times New Roman" panose="02020603050405020304" pitchFamily="18" charset="0"/>
              </a:rPr>
              <a:t>cố</a:t>
            </a:r>
            <a:r>
              <a:rPr lang="en-US" sz="2400" b="1" i="1" dirty="0" smtClean="0">
                <a:solidFill>
                  <a:srgbClr val="050505"/>
                </a:solidFill>
                <a:latin typeface="Times New Roman" panose="02020603050405020304" pitchFamily="18" charset="0"/>
                <a:cs typeface="Times New Roman" panose="02020603050405020304" pitchFamily="18" charset="0"/>
              </a:rPr>
              <a:t> tri.</a:t>
            </a:r>
          </a:p>
          <a:p>
            <a:pPr lvl="0"/>
            <a:r>
              <a:rPr lang="en-US" sz="2400" i="1" dirty="0">
                <a:solidFill>
                  <a:srgbClr val="050505"/>
                </a:solidFill>
                <a:latin typeface="Times New Roman" panose="02020603050405020304" pitchFamily="18" charset="0"/>
                <a:cs typeface="Times New Roman" panose="02020603050405020304" pitchFamily="18" charset="0"/>
              </a:rPr>
              <a:t>(</a:t>
            </a:r>
            <a:r>
              <a:rPr lang="en-US" sz="2400" i="1" dirty="0" err="1">
                <a:solidFill>
                  <a:srgbClr val="050505"/>
                </a:solidFill>
                <a:latin typeface="Times New Roman" panose="02020603050405020304" pitchFamily="18" charset="0"/>
                <a:cs typeface="Times New Roman" panose="02020603050405020304" pitchFamily="18" charset="0"/>
              </a:rPr>
              <a:t>Thơ</a:t>
            </a:r>
            <a:r>
              <a:rPr lang="en-US" sz="2400" i="1" dirty="0">
                <a:solidFill>
                  <a:srgbClr val="050505"/>
                </a:solidFill>
                <a:latin typeface="Times New Roman" panose="02020603050405020304" pitchFamily="18" charset="0"/>
                <a:cs typeface="Times New Roman" panose="02020603050405020304" pitchFamily="18" charset="0"/>
              </a:rPr>
              <a:t> </a:t>
            </a:r>
            <a:r>
              <a:rPr lang="en-US" sz="2400" i="1" dirty="0" err="1">
                <a:solidFill>
                  <a:srgbClr val="050505"/>
                </a:solidFill>
                <a:latin typeface="Times New Roman" panose="02020603050405020304" pitchFamily="18" charset="0"/>
                <a:cs typeface="Times New Roman" panose="02020603050405020304" pitchFamily="18" charset="0"/>
              </a:rPr>
              <a:t>Nôm</a:t>
            </a:r>
            <a:r>
              <a:rPr lang="en-US" sz="2400" i="1" dirty="0">
                <a:solidFill>
                  <a:srgbClr val="050505"/>
                </a:solidFill>
                <a:latin typeface="Times New Roman" panose="02020603050405020304" pitchFamily="18" charset="0"/>
                <a:cs typeface="Times New Roman" panose="02020603050405020304" pitchFamily="18" charset="0"/>
              </a:rPr>
              <a:t> </a:t>
            </a:r>
            <a:r>
              <a:rPr lang="en-US" sz="2400" i="1" dirty="0" smtClean="0">
                <a:solidFill>
                  <a:srgbClr val="050505"/>
                </a:solidFill>
                <a:latin typeface="Times New Roman" panose="02020603050405020304" pitchFamily="18" charset="0"/>
                <a:cs typeface="Times New Roman" panose="02020603050405020304" pitchFamily="18" charset="0"/>
              </a:rPr>
              <a:t>– 84 – </a:t>
            </a:r>
            <a:r>
              <a:rPr lang="en-US" sz="2400" i="1" dirty="0" err="1">
                <a:solidFill>
                  <a:srgbClr val="050505"/>
                </a:solidFill>
                <a:latin typeface="Times New Roman" panose="02020603050405020304" pitchFamily="18" charset="0"/>
                <a:cs typeface="Times New Roman" panose="02020603050405020304" pitchFamily="18" charset="0"/>
              </a:rPr>
              <a:t>Nguyễn</a:t>
            </a:r>
            <a:r>
              <a:rPr lang="en-US" sz="2400" i="1" dirty="0">
                <a:solidFill>
                  <a:srgbClr val="050505"/>
                </a:solidFill>
                <a:latin typeface="Times New Roman" panose="02020603050405020304" pitchFamily="18" charset="0"/>
                <a:cs typeface="Times New Roman" panose="02020603050405020304" pitchFamily="18" charset="0"/>
              </a:rPr>
              <a:t> </a:t>
            </a:r>
            <a:r>
              <a:rPr lang="en-US" sz="2400" i="1" dirty="0" err="1">
                <a:solidFill>
                  <a:srgbClr val="050505"/>
                </a:solidFill>
                <a:latin typeface="Times New Roman" panose="02020603050405020304" pitchFamily="18" charset="0"/>
                <a:cs typeface="Times New Roman" panose="02020603050405020304" pitchFamily="18" charset="0"/>
              </a:rPr>
              <a:t>Bỉnh</a:t>
            </a:r>
            <a:r>
              <a:rPr lang="en-US" sz="2400" i="1" dirty="0">
                <a:solidFill>
                  <a:srgbClr val="050505"/>
                </a:solidFill>
                <a:latin typeface="Times New Roman" panose="02020603050405020304" pitchFamily="18" charset="0"/>
                <a:cs typeface="Times New Roman" panose="02020603050405020304" pitchFamily="18" charset="0"/>
              </a:rPr>
              <a:t> </a:t>
            </a:r>
            <a:r>
              <a:rPr lang="en-US" sz="2400" i="1" dirty="0" err="1">
                <a:solidFill>
                  <a:srgbClr val="050505"/>
                </a:solidFill>
                <a:latin typeface="Times New Roman" panose="02020603050405020304" pitchFamily="18" charset="0"/>
                <a:cs typeface="Times New Roman" panose="02020603050405020304" pitchFamily="18" charset="0"/>
              </a:rPr>
              <a:t>Khiêm</a:t>
            </a:r>
            <a:r>
              <a:rPr lang="en-US" sz="2400" i="1" dirty="0" smtClean="0">
                <a:solidFill>
                  <a:srgbClr val="050505"/>
                </a:solidFill>
                <a:latin typeface="Times New Roman" panose="02020603050405020304" pitchFamily="18" charset="0"/>
                <a:cs typeface="Times New Roman" panose="02020603050405020304" pitchFamily="18" charset="0"/>
              </a:rPr>
              <a:t>)</a:t>
            </a:r>
            <a:endParaRPr lang="en-US" sz="2400" i="1" dirty="0">
              <a:solidFill>
                <a:srgbClr val="05050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09859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56872" y="1949530"/>
            <a:ext cx="9305523" cy="461665"/>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endParaRPr lang="en-US" sz="2400" dirty="0"/>
          </a:p>
        </p:txBody>
      </p:sp>
      <p:sp>
        <p:nvSpPr>
          <p:cNvPr id="11" name="Rectangle 10"/>
          <p:cNvSpPr/>
          <p:nvPr/>
        </p:nvSpPr>
        <p:spPr>
          <a:xfrm>
            <a:off x="1443238" y="2502992"/>
            <a:ext cx="9305523" cy="461665"/>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endParaRPr lang="en-US" sz="2400" dirty="0"/>
          </a:p>
        </p:txBody>
      </p:sp>
      <p:pic>
        <p:nvPicPr>
          <p:cNvPr id="1026" name="Picture 2" descr="Tổng hợp hình nền Powerpoint đẹp nhất để làm Slide Powerpoint - Tổng hợp hình  nền máy tính, laptop, desktop đẹp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576536" y="727784"/>
            <a:ext cx="8861777" cy="461665"/>
          </a:xfrm>
          <a:prstGeom prst="rect">
            <a:avLst/>
          </a:prstGeom>
        </p:spPr>
        <p:txBody>
          <a:bodyPr wrap="square">
            <a:spAutoFit/>
          </a:bodyPr>
          <a:lstStyle/>
          <a:p>
            <a:r>
              <a:rPr lang="vi-VN" sz="2400" dirty="0" smtClean="0">
                <a:solidFill>
                  <a:srgbClr val="9900FF"/>
                </a:solidFill>
                <a:latin typeface="Times New Roman" panose="02020603050405020304" pitchFamily="18" charset="0"/>
                <a:cs typeface="Times New Roman" panose="02020603050405020304" pitchFamily="18" charset="0"/>
              </a:rPr>
              <a:t> </a:t>
            </a:r>
            <a:r>
              <a:rPr lang="en-US" sz="2400" b="1" dirty="0" smtClean="0">
                <a:solidFill>
                  <a:srgbClr val="9900FF"/>
                </a:solidFill>
                <a:latin typeface="Times New Roman" panose="02020603050405020304" pitchFamily="18" charset="0"/>
                <a:cs typeface="Times New Roman" panose="02020603050405020304" pitchFamily="18" charset="0"/>
              </a:rPr>
              <a:t>a. </a:t>
            </a:r>
            <a:r>
              <a:rPr lang="en-US" sz="2400" b="1" u="sng" dirty="0" err="1" smtClean="0">
                <a:solidFill>
                  <a:srgbClr val="9900FF"/>
                </a:solidFill>
                <a:latin typeface="Times New Roman" panose="02020603050405020304" pitchFamily="18" charset="0"/>
                <a:cs typeface="Times New Roman" panose="02020603050405020304" pitchFamily="18" charset="0"/>
              </a:rPr>
              <a:t>Về</a:t>
            </a:r>
            <a:r>
              <a:rPr lang="en-US" sz="2400" b="1" u="sng" dirty="0" smtClean="0">
                <a:solidFill>
                  <a:srgbClr val="9900FF"/>
                </a:solidFill>
                <a:latin typeface="Times New Roman" panose="02020603050405020304" pitchFamily="18" charset="0"/>
                <a:cs typeface="Times New Roman" panose="02020603050405020304" pitchFamily="18" charset="0"/>
              </a:rPr>
              <a:t> </a:t>
            </a:r>
            <a:r>
              <a:rPr lang="en-US" sz="2400" b="1" u="sng" dirty="0" err="1" smtClean="0">
                <a:solidFill>
                  <a:srgbClr val="9900FF"/>
                </a:solidFill>
                <a:latin typeface="Times New Roman" panose="02020603050405020304" pitchFamily="18" charset="0"/>
                <a:cs typeface="Times New Roman" panose="02020603050405020304" pitchFamily="18" charset="0"/>
              </a:rPr>
              <a:t>phương</a:t>
            </a:r>
            <a:r>
              <a:rPr lang="en-US" sz="2400" b="1" u="sng" dirty="0" smtClean="0">
                <a:solidFill>
                  <a:srgbClr val="9900FF"/>
                </a:solidFill>
                <a:latin typeface="Times New Roman" panose="02020603050405020304" pitchFamily="18" charset="0"/>
                <a:cs typeface="Times New Roman" panose="02020603050405020304" pitchFamily="18" charset="0"/>
              </a:rPr>
              <a:t> </a:t>
            </a:r>
            <a:r>
              <a:rPr lang="en-US" sz="2400" b="1" u="sng" dirty="0" err="1" smtClean="0">
                <a:solidFill>
                  <a:srgbClr val="9900FF"/>
                </a:solidFill>
                <a:latin typeface="Times New Roman" panose="02020603050405020304" pitchFamily="18" charset="0"/>
                <a:cs typeface="Times New Roman" panose="02020603050405020304" pitchFamily="18" charset="0"/>
              </a:rPr>
              <a:t>diện</a:t>
            </a:r>
            <a:r>
              <a:rPr lang="en-US" sz="2400" b="1" u="sng" dirty="0" smtClean="0">
                <a:solidFill>
                  <a:srgbClr val="9900FF"/>
                </a:solidFill>
                <a:latin typeface="Times New Roman" panose="02020603050405020304" pitchFamily="18" charset="0"/>
                <a:cs typeface="Times New Roman" panose="02020603050405020304" pitchFamily="18" charset="0"/>
              </a:rPr>
              <a:t> </a:t>
            </a:r>
            <a:r>
              <a:rPr lang="en-US" sz="2400" b="1" u="sng" dirty="0" err="1" smtClean="0">
                <a:solidFill>
                  <a:srgbClr val="9900FF"/>
                </a:solidFill>
                <a:latin typeface="Times New Roman" panose="02020603050405020304" pitchFamily="18" charset="0"/>
                <a:cs typeface="Times New Roman" panose="02020603050405020304" pitchFamily="18" charset="0"/>
              </a:rPr>
              <a:t>nội</a:t>
            </a:r>
            <a:r>
              <a:rPr lang="en-US" sz="2400" b="1" u="sng" dirty="0" smtClean="0">
                <a:solidFill>
                  <a:srgbClr val="9900FF"/>
                </a:solidFill>
                <a:latin typeface="Times New Roman" panose="02020603050405020304" pitchFamily="18" charset="0"/>
                <a:cs typeface="Times New Roman" panose="02020603050405020304" pitchFamily="18" charset="0"/>
              </a:rPr>
              <a:t> dung</a:t>
            </a:r>
            <a:r>
              <a:rPr lang="en-US" sz="2400" dirty="0" smtClean="0">
                <a:solidFill>
                  <a:srgbClr val="9900FF"/>
                </a:solidFill>
                <a:latin typeface="Times New Roman" panose="02020603050405020304" pitchFamily="18" charset="0"/>
                <a:cs typeface="Times New Roman" panose="02020603050405020304" pitchFamily="18" charset="0"/>
              </a:rPr>
              <a:t>:</a:t>
            </a:r>
            <a:endParaRPr lang="en-US" sz="2400" dirty="0">
              <a:solidFill>
                <a:srgbClr val="9900FF"/>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429781" y="248476"/>
            <a:ext cx="5837688" cy="461665"/>
          </a:xfrm>
          <a:prstGeom prst="rect">
            <a:avLst/>
          </a:prstGeom>
          <a:noFill/>
        </p:spPr>
        <p:txBody>
          <a:bodyPr wrap="non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2. </a:t>
            </a:r>
            <a:r>
              <a:rPr lang="en-US" sz="2400" b="1" u="sng" dirty="0" smtClean="0">
                <a:solidFill>
                  <a:srgbClr val="FF0000"/>
                </a:solidFill>
                <a:latin typeface="Times New Roman" panose="02020603050405020304" pitchFamily="18" charset="0"/>
                <a:cs typeface="Times New Roman" panose="02020603050405020304" pitchFamily="18" charset="0"/>
              </a:rPr>
              <a:t>ĐẶC ĐIỂM THƠ NÔM ĐƯỜNG LUẬT</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008243" y="1482279"/>
            <a:ext cx="8697116"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đấu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đòi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quyền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nữ</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Xuân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Hương</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25" name="Rectangle 24"/>
          <p:cNvSpPr/>
          <p:nvPr/>
        </p:nvSpPr>
        <p:spPr>
          <a:xfrm>
            <a:off x="3880481" y="2574920"/>
            <a:ext cx="6096000" cy="1938992"/>
          </a:xfrm>
          <a:prstGeom prst="rect">
            <a:avLst/>
          </a:prstGeom>
        </p:spPr>
        <p:txBody>
          <a:bodyPr>
            <a:spAutoFit/>
          </a:bodyPr>
          <a:lstStyle/>
          <a:p>
            <a:pPr lvl="0"/>
            <a:r>
              <a:rPr lang="en-US" sz="2400" b="1" i="1" dirty="0" err="1" smtClean="0">
                <a:solidFill>
                  <a:srgbClr val="00B050"/>
                </a:solidFill>
                <a:latin typeface="Times New Roman" panose="02020603050405020304" pitchFamily="18" charset="0"/>
                <a:cs typeface="Times New Roman" panose="02020603050405020304" pitchFamily="18" charset="0"/>
              </a:rPr>
              <a:t>Quả</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cau</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nho</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nhỏ</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miếng</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trầu</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hôi</a:t>
            </a:r>
            <a:endParaRPr lang="en-US" sz="2400" b="1" i="1" dirty="0" smtClean="0">
              <a:solidFill>
                <a:srgbClr val="00B050"/>
              </a:solidFill>
              <a:latin typeface="Times New Roman" panose="02020603050405020304" pitchFamily="18" charset="0"/>
              <a:cs typeface="Times New Roman" panose="02020603050405020304" pitchFamily="18" charset="0"/>
            </a:endParaRPr>
          </a:p>
          <a:p>
            <a:pPr lvl="0"/>
            <a:r>
              <a:rPr lang="en-US" sz="2400" b="1" i="1" dirty="0" err="1" smtClean="0">
                <a:solidFill>
                  <a:srgbClr val="00B050"/>
                </a:solidFill>
                <a:latin typeface="Times New Roman" panose="02020603050405020304" pitchFamily="18" charset="0"/>
                <a:cs typeface="Times New Roman" panose="02020603050405020304" pitchFamily="18" charset="0"/>
              </a:rPr>
              <a:t>Này</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của</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xuân</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hương</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mới</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quệt</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rồi</a:t>
            </a:r>
            <a:endParaRPr lang="en-US" sz="2400" b="1" i="1" dirty="0" smtClean="0">
              <a:solidFill>
                <a:srgbClr val="00B050"/>
              </a:solidFill>
              <a:latin typeface="Times New Roman" panose="02020603050405020304" pitchFamily="18" charset="0"/>
              <a:cs typeface="Times New Roman" panose="02020603050405020304" pitchFamily="18" charset="0"/>
            </a:endParaRPr>
          </a:p>
          <a:p>
            <a:pPr lvl="0"/>
            <a:r>
              <a:rPr lang="en-US" sz="2400" b="1" i="1" dirty="0" err="1" smtClean="0">
                <a:solidFill>
                  <a:srgbClr val="00B050"/>
                </a:solidFill>
                <a:latin typeface="Times New Roman" panose="02020603050405020304" pitchFamily="18" charset="0"/>
                <a:cs typeface="Times New Roman" panose="02020603050405020304" pitchFamily="18" charset="0"/>
              </a:rPr>
              <a:t>Có</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phải</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duyên</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nhau</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thì</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thắm</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lại</a:t>
            </a:r>
            <a:endParaRPr lang="en-US" sz="2400" b="1" i="1" dirty="0" smtClean="0">
              <a:solidFill>
                <a:srgbClr val="00B050"/>
              </a:solidFill>
              <a:latin typeface="Times New Roman" panose="02020603050405020304" pitchFamily="18" charset="0"/>
              <a:cs typeface="Times New Roman" panose="02020603050405020304" pitchFamily="18" charset="0"/>
            </a:endParaRPr>
          </a:p>
          <a:p>
            <a:pPr lvl="0"/>
            <a:r>
              <a:rPr lang="en-US" sz="2400" b="1" i="1" dirty="0" err="1" smtClean="0">
                <a:solidFill>
                  <a:srgbClr val="00B050"/>
                </a:solidFill>
                <a:latin typeface="Times New Roman" panose="02020603050405020304" pitchFamily="18" charset="0"/>
                <a:cs typeface="Times New Roman" panose="02020603050405020304" pitchFamily="18" charset="0"/>
              </a:rPr>
              <a:t>Đừng</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xanh</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như</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lá</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bạc</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như</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vôi</a:t>
            </a:r>
            <a:endParaRPr lang="en-US" sz="2400" b="1" i="1" dirty="0" smtClean="0">
              <a:solidFill>
                <a:srgbClr val="00B050"/>
              </a:solidFill>
              <a:latin typeface="Times New Roman" panose="02020603050405020304" pitchFamily="18" charset="0"/>
              <a:cs typeface="Times New Roman" panose="02020603050405020304" pitchFamily="18" charset="0"/>
            </a:endParaRPr>
          </a:p>
          <a:p>
            <a:pPr lvl="0"/>
            <a:r>
              <a:rPr lang="en-US" sz="2400" i="1" dirty="0" smtClean="0">
                <a:solidFill>
                  <a:srgbClr val="00B050"/>
                </a:solidFill>
                <a:latin typeface="Times New Roman" panose="02020603050405020304" pitchFamily="18" charset="0"/>
                <a:cs typeface="Times New Roman" panose="02020603050405020304" pitchFamily="18" charset="0"/>
              </a:rPr>
              <a:t>                         (</a:t>
            </a:r>
            <a:r>
              <a:rPr lang="en-US" sz="2400" i="1" dirty="0" err="1" smtClean="0">
                <a:solidFill>
                  <a:srgbClr val="00B050"/>
                </a:solidFill>
                <a:latin typeface="Times New Roman" panose="02020603050405020304" pitchFamily="18" charset="0"/>
                <a:cs typeface="Times New Roman" panose="02020603050405020304" pitchFamily="18" charset="0"/>
              </a:rPr>
              <a:t>Mời</a:t>
            </a:r>
            <a:r>
              <a:rPr lang="en-US" sz="2400" i="1" dirty="0" smtClean="0">
                <a:solidFill>
                  <a:srgbClr val="00B050"/>
                </a:solidFill>
                <a:latin typeface="Times New Roman" panose="02020603050405020304" pitchFamily="18" charset="0"/>
                <a:cs typeface="Times New Roman" panose="02020603050405020304" pitchFamily="18" charset="0"/>
              </a:rPr>
              <a:t> </a:t>
            </a:r>
            <a:r>
              <a:rPr lang="en-US" sz="2400" i="1" dirty="0" err="1" smtClean="0">
                <a:solidFill>
                  <a:srgbClr val="00B050"/>
                </a:solidFill>
                <a:latin typeface="Times New Roman" panose="02020603050405020304" pitchFamily="18" charset="0"/>
                <a:cs typeface="Times New Roman" panose="02020603050405020304" pitchFamily="18" charset="0"/>
              </a:rPr>
              <a:t>trầu</a:t>
            </a:r>
            <a:r>
              <a:rPr lang="en-US" sz="2400" i="1" dirty="0" smtClean="0">
                <a:solidFill>
                  <a:srgbClr val="00B050"/>
                </a:solidFill>
                <a:latin typeface="Times New Roman" panose="02020603050405020304" pitchFamily="18" charset="0"/>
                <a:cs typeface="Times New Roman" panose="02020603050405020304" pitchFamily="18" charset="0"/>
              </a:rPr>
              <a:t> – </a:t>
            </a:r>
            <a:r>
              <a:rPr lang="en-US" sz="2400" i="1" dirty="0" err="1" smtClean="0">
                <a:solidFill>
                  <a:srgbClr val="00B050"/>
                </a:solidFill>
                <a:latin typeface="Times New Roman" panose="02020603050405020304" pitchFamily="18" charset="0"/>
                <a:cs typeface="Times New Roman" panose="02020603050405020304" pitchFamily="18" charset="0"/>
              </a:rPr>
              <a:t>Hồ</a:t>
            </a:r>
            <a:r>
              <a:rPr lang="en-US" sz="2400" i="1" dirty="0" smtClean="0">
                <a:solidFill>
                  <a:srgbClr val="00B050"/>
                </a:solidFill>
                <a:latin typeface="Times New Roman" panose="02020603050405020304" pitchFamily="18" charset="0"/>
                <a:cs typeface="Times New Roman" panose="02020603050405020304" pitchFamily="18" charset="0"/>
              </a:rPr>
              <a:t> </a:t>
            </a:r>
            <a:r>
              <a:rPr lang="en-US" sz="2400" i="1" dirty="0" err="1" smtClean="0">
                <a:solidFill>
                  <a:srgbClr val="00B050"/>
                </a:solidFill>
                <a:latin typeface="Times New Roman" panose="02020603050405020304" pitchFamily="18" charset="0"/>
                <a:cs typeface="Times New Roman" panose="02020603050405020304" pitchFamily="18" charset="0"/>
              </a:rPr>
              <a:t>Xuân</a:t>
            </a:r>
            <a:r>
              <a:rPr lang="en-US" sz="2400" i="1" dirty="0" smtClean="0">
                <a:solidFill>
                  <a:srgbClr val="00B050"/>
                </a:solidFill>
                <a:latin typeface="Times New Roman" panose="02020603050405020304" pitchFamily="18" charset="0"/>
                <a:cs typeface="Times New Roman" panose="02020603050405020304" pitchFamily="18" charset="0"/>
              </a:rPr>
              <a:t> </a:t>
            </a:r>
            <a:r>
              <a:rPr lang="en-US" sz="2400" i="1" dirty="0" err="1" smtClean="0">
                <a:solidFill>
                  <a:srgbClr val="00B050"/>
                </a:solidFill>
                <a:latin typeface="Times New Roman" panose="02020603050405020304" pitchFamily="18" charset="0"/>
                <a:cs typeface="Times New Roman" panose="02020603050405020304" pitchFamily="18" charset="0"/>
              </a:rPr>
              <a:t>Hương</a:t>
            </a:r>
            <a:r>
              <a:rPr lang="en-US" sz="2400" i="1" dirty="0" smtClean="0">
                <a:solidFill>
                  <a:srgbClr val="00B050"/>
                </a:solidFill>
                <a:latin typeface="Times New Roman" panose="02020603050405020304" pitchFamily="18" charset="0"/>
                <a:cs typeface="Times New Roman" panose="02020603050405020304" pitchFamily="18" charset="0"/>
              </a:rPr>
              <a:t>)</a:t>
            </a:r>
            <a:endParaRPr lang="en-US" sz="2400"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56136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Top 50 Hình Nền Pp Đẹp Đơn Giản Mà Đẹp, Hình Nền Powerpoint Đơn Giản Mà Đẹ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406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4502" y="661683"/>
            <a:ext cx="8861777" cy="461665"/>
          </a:xfrm>
          <a:prstGeom prst="rect">
            <a:avLst/>
          </a:prstGeom>
        </p:spPr>
        <p:txBody>
          <a:bodyPr wrap="square">
            <a:spAutoFit/>
          </a:bodyPr>
          <a:lstStyle/>
          <a:p>
            <a:r>
              <a:rPr lang="vi-VN" sz="2400" dirty="0" smtClean="0">
                <a:solidFill>
                  <a:srgbClr val="9900FF"/>
                </a:solidFill>
                <a:latin typeface="Times New Roman" panose="02020603050405020304" pitchFamily="18" charset="0"/>
                <a:cs typeface="Times New Roman" panose="02020603050405020304" pitchFamily="18" charset="0"/>
              </a:rPr>
              <a:t> </a:t>
            </a:r>
            <a:r>
              <a:rPr lang="en-US" sz="2400" b="1" dirty="0" smtClean="0">
                <a:solidFill>
                  <a:srgbClr val="9900FF"/>
                </a:solidFill>
                <a:latin typeface="Times New Roman" panose="02020603050405020304" pitchFamily="18" charset="0"/>
                <a:cs typeface="Times New Roman" panose="02020603050405020304" pitchFamily="18" charset="0"/>
              </a:rPr>
              <a:t>a. </a:t>
            </a:r>
            <a:r>
              <a:rPr lang="en-US" sz="2400" b="1" u="sng" dirty="0" err="1" smtClean="0">
                <a:solidFill>
                  <a:srgbClr val="9900FF"/>
                </a:solidFill>
                <a:latin typeface="Times New Roman" panose="02020603050405020304" pitchFamily="18" charset="0"/>
                <a:cs typeface="Times New Roman" panose="02020603050405020304" pitchFamily="18" charset="0"/>
              </a:rPr>
              <a:t>Về</a:t>
            </a:r>
            <a:r>
              <a:rPr lang="en-US" sz="2400" b="1" u="sng" dirty="0" smtClean="0">
                <a:solidFill>
                  <a:srgbClr val="9900FF"/>
                </a:solidFill>
                <a:latin typeface="Times New Roman" panose="02020603050405020304" pitchFamily="18" charset="0"/>
                <a:cs typeface="Times New Roman" panose="02020603050405020304" pitchFamily="18" charset="0"/>
              </a:rPr>
              <a:t> </a:t>
            </a:r>
            <a:r>
              <a:rPr lang="en-US" sz="2400" b="1" u="sng" dirty="0" err="1" smtClean="0">
                <a:solidFill>
                  <a:srgbClr val="9900FF"/>
                </a:solidFill>
                <a:latin typeface="Times New Roman" panose="02020603050405020304" pitchFamily="18" charset="0"/>
                <a:cs typeface="Times New Roman" panose="02020603050405020304" pitchFamily="18" charset="0"/>
              </a:rPr>
              <a:t>phương</a:t>
            </a:r>
            <a:r>
              <a:rPr lang="en-US" sz="2400" b="1" u="sng" dirty="0" smtClean="0">
                <a:solidFill>
                  <a:srgbClr val="9900FF"/>
                </a:solidFill>
                <a:latin typeface="Times New Roman" panose="02020603050405020304" pitchFamily="18" charset="0"/>
                <a:cs typeface="Times New Roman" panose="02020603050405020304" pitchFamily="18" charset="0"/>
              </a:rPr>
              <a:t> </a:t>
            </a:r>
            <a:r>
              <a:rPr lang="en-US" sz="2400" b="1" u="sng" dirty="0" err="1" smtClean="0">
                <a:solidFill>
                  <a:srgbClr val="9900FF"/>
                </a:solidFill>
                <a:latin typeface="Times New Roman" panose="02020603050405020304" pitchFamily="18" charset="0"/>
                <a:cs typeface="Times New Roman" panose="02020603050405020304" pitchFamily="18" charset="0"/>
              </a:rPr>
              <a:t>diện</a:t>
            </a:r>
            <a:r>
              <a:rPr lang="en-US" sz="2400" b="1" u="sng" dirty="0" smtClean="0">
                <a:solidFill>
                  <a:srgbClr val="9900FF"/>
                </a:solidFill>
                <a:latin typeface="Times New Roman" panose="02020603050405020304" pitchFamily="18" charset="0"/>
                <a:cs typeface="Times New Roman" panose="02020603050405020304" pitchFamily="18" charset="0"/>
              </a:rPr>
              <a:t> </a:t>
            </a:r>
            <a:r>
              <a:rPr lang="en-US" sz="2400" b="1" u="sng" dirty="0" err="1" smtClean="0">
                <a:solidFill>
                  <a:srgbClr val="9900FF"/>
                </a:solidFill>
                <a:latin typeface="Times New Roman" panose="02020603050405020304" pitchFamily="18" charset="0"/>
                <a:cs typeface="Times New Roman" panose="02020603050405020304" pitchFamily="18" charset="0"/>
              </a:rPr>
              <a:t>nội</a:t>
            </a:r>
            <a:r>
              <a:rPr lang="en-US" sz="2400" b="1" u="sng" dirty="0" smtClean="0">
                <a:solidFill>
                  <a:srgbClr val="9900FF"/>
                </a:solidFill>
                <a:latin typeface="Times New Roman" panose="02020603050405020304" pitchFamily="18" charset="0"/>
                <a:cs typeface="Times New Roman" panose="02020603050405020304" pitchFamily="18" charset="0"/>
              </a:rPr>
              <a:t> dung</a:t>
            </a:r>
            <a:r>
              <a:rPr lang="en-US" sz="2400" dirty="0" smtClean="0">
                <a:solidFill>
                  <a:srgbClr val="9900FF"/>
                </a:solidFill>
                <a:latin typeface="Times New Roman" panose="02020603050405020304" pitchFamily="18" charset="0"/>
                <a:cs typeface="Times New Roman" panose="02020603050405020304" pitchFamily="18" charset="0"/>
              </a:rPr>
              <a:t>:</a:t>
            </a:r>
            <a:endParaRPr lang="en-US" sz="2400" dirty="0">
              <a:solidFill>
                <a:srgbClr val="99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07747" y="182375"/>
            <a:ext cx="5837688" cy="461665"/>
          </a:xfrm>
          <a:prstGeom prst="rect">
            <a:avLst/>
          </a:prstGeom>
          <a:noFill/>
        </p:spPr>
        <p:txBody>
          <a:bodyPr wrap="non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2. </a:t>
            </a:r>
            <a:r>
              <a:rPr lang="en-US" sz="2400" b="1" u="sng" dirty="0" smtClean="0">
                <a:solidFill>
                  <a:srgbClr val="FF0000"/>
                </a:solidFill>
                <a:latin typeface="Times New Roman" panose="02020603050405020304" pitchFamily="18" charset="0"/>
                <a:cs typeface="Times New Roman" panose="02020603050405020304" pitchFamily="18" charset="0"/>
              </a:rPr>
              <a:t>ĐẶC ĐIỂM THƠ NÔM ĐƯỜNG LUẬT</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82719" y="1419906"/>
            <a:ext cx="8333560"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tấm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Nguyễn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Nguyễn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Bỉnh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Khiêm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Nguyễn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Khuyến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141617" y="2870148"/>
            <a:ext cx="8333560" cy="1200329"/>
          </a:xfrm>
          <a:prstGeom prst="rect">
            <a:avLst/>
          </a:prstGeom>
          <a:noFill/>
        </p:spPr>
        <p:txBody>
          <a:bodyPr wrap="square" rtlCol="0">
            <a:spAutoFit/>
          </a:bodyPr>
          <a:lstStyle/>
          <a:p>
            <a:r>
              <a:rPr lang="en-US" sz="2400" b="1" i="1" dirty="0" smtClean="0">
                <a:solidFill>
                  <a:srgbClr val="00B050"/>
                </a:solidFill>
                <a:latin typeface="Times New Roman" panose="02020603050405020304" pitchFamily="18" charset="0"/>
                <a:cs typeface="Times New Roman" panose="02020603050405020304" pitchFamily="18" charset="0"/>
              </a:rPr>
              <a:t>Bui </a:t>
            </a:r>
            <a:r>
              <a:rPr lang="en-US" sz="2400" b="1" i="1" dirty="0" err="1" smtClean="0">
                <a:solidFill>
                  <a:srgbClr val="00B050"/>
                </a:solidFill>
                <a:latin typeface="Times New Roman" panose="02020603050405020304" pitchFamily="18" charset="0"/>
                <a:cs typeface="Times New Roman" panose="02020603050405020304" pitchFamily="18" charset="0"/>
              </a:rPr>
              <a:t>một</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tấc</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lòng</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ưu</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ái</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cũ</a:t>
            </a:r>
            <a:endParaRPr lang="en-US" sz="2400" b="1" i="1" dirty="0" smtClean="0">
              <a:solidFill>
                <a:srgbClr val="00B050"/>
              </a:solidFill>
              <a:latin typeface="Times New Roman" panose="02020603050405020304" pitchFamily="18" charset="0"/>
              <a:cs typeface="Times New Roman" panose="02020603050405020304" pitchFamily="18" charset="0"/>
            </a:endParaRPr>
          </a:p>
          <a:p>
            <a:r>
              <a:rPr lang="en-US" sz="2400" b="1" i="1" dirty="0" err="1" smtClean="0">
                <a:solidFill>
                  <a:srgbClr val="00B050"/>
                </a:solidFill>
                <a:latin typeface="Times New Roman" panose="02020603050405020304" pitchFamily="18" charset="0"/>
                <a:cs typeface="Times New Roman" panose="02020603050405020304" pitchFamily="18" charset="0"/>
              </a:rPr>
              <a:t>Đêm</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ngày</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cuồn</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cuộc</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nước</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triều</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đông</a:t>
            </a:r>
            <a:endParaRPr lang="en-US" sz="2400" b="1" i="1" dirty="0" smtClean="0">
              <a:solidFill>
                <a:srgbClr val="00B050"/>
              </a:solidFill>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Nguyễn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Trãi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156410" y="4948424"/>
            <a:ext cx="8333560" cy="830997"/>
          </a:xfrm>
          <a:prstGeom prst="rect">
            <a:avLst/>
          </a:prstGeom>
          <a:noFill/>
        </p:spPr>
        <p:txBody>
          <a:bodyPr wrap="square" rtlCol="0">
            <a:spAutoFit/>
          </a:bodyPr>
          <a:lstStyle/>
          <a:p>
            <a:r>
              <a:rPr lang="en-US" sz="2400" b="1" i="1" dirty="0" err="1" smtClean="0">
                <a:solidFill>
                  <a:srgbClr val="9900FF"/>
                </a:solidFill>
                <a:latin typeface="Times New Roman" panose="02020603050405020304" pitchFamily="18" charset="0"/>
                <a:cs typeface="Times New Roman" panose="02020603050405020304" pitchFamily="18" charset="0"/>
              </a:rPr>
              <a:t>Niềm</a:t>
            </a:r>
            <a:r>
              <a:rPr lang="en-US" sz="2400" b="1" i="1" dirty="0" smtClean="0">
                <a:solidFill>
                  <a:srgbClr val="9900FF"/>
                </a:solidFill>
                <a:latin typeface="Times New Roman" panose="02020603050405020304" pitchFamily="18" charset="0"/>
                <a:cs typeface="Times New Roman" panose="02020603050405020304" pitchFamily="18" charset="0"/>
              </a:rPr>
              <a:t> </a:t>
            </a:r>
            <a:r>
              <a:rPr lang="en-US" sz="2400" b="1" i="1" dirty="0" err="1" smtClean="0">
                <a:solidFill>
                  <a:srgbClr val="9900FF"/>
                </a:solidFill>
                <a:latin typeface="Times New Roman" panose="02020603050405020304" pitchFamily="18" charset="0"/>
                <a:cs typeface="Times New Roman" panose="02020603050405020304" pitchFamily="18" charset="0"/>
              </a:rPr>
              <a:t>xưa</a:t>
            </a:r>
            <a:r>
              <a:rPr lang="en-US" sz="2400" b="1" i="1" dirty="0" smtClean="0">
                <a:solidFill>
                  <a:srgbClr val="9900FF"/>
                </a:solidFill>
                <a:latin typeface="Times New Roman" panose="02020603050405020304" pitchFamily="18" charset="0"/>
                <a:cs typeface="Times New Roman" panose="02020603050405020304" pitchFamily="18" charset="0"/>
              </a:rPr>
              <a:t> </a:t>
            </a:r>
            <a:r>
              <a:rPr lang="en-US" sz="2400" b="1" i="1" dirty="0" err="1" smtClean="0">
                <a:solidFill>
                  <a:srgbClr val="9900FF"/>
                </a:solidFill>
                <a:latin typeface="Times New Roman" panose="02020603050405020304" pitchFamily="18" charset="0"/>
                <a:cs typeface="Times New Roman" panose="02020603050405020304" pitchFamily="18" charset="0"/>
              </a:rPr>
              <a:t>trung</a:t>
            </a:r>
            <a:r>
              <a:rPr lang="en-US" sz="2400" b="1" i="1" dirty="0" smtClean="0">
                <a:solidFill>
                  <a:srgbClr val="9900FF"/>
                </a:solidFill>
                <a:latin typeface="Times New Roman" panose="02020603050405020304" pitchFamily="18" charset="0"/>
                <a:cs typeface="Times New Roman" panose="02020603050405020304" pitchFamily="18" charset="0"/>
              </a:rPr>
              <a:t> </a:t>
            </a:r>
            <a:r>
              <a:rPr lang="en-US" sz="2400" b="1" i="1" dirty="0" err="1" smtClean="0">
                <a:solidFill>
                  <a:srgbClr val="9900FF"/>
                </a:solidFill>
                <a:latin typeface="Times New Roman" panose="02020603050405020304" pitchFamily="18" charset="0"/>
                <a:cs typeface="Times New Roman" panose="02020603050405020304" pitchFamily="18" charset="0"/>
              </a:rPr>
              <a:t>ái</a:t>
            </a:r>
            <a:r>
              <a:rPr lang="en-US" sz="2400" b="1" i="1" dirty="0" smtClean="0">
                <a:solidFill>
                  <a:srgbClr val="9900FF"/>
                </a:solidFill>
                <a:latin typeface="Times New Roman" panose="02020603050405020304" pitchFamily="18" charset="0"/>
                <a:cs typeface="Times New Roman" panose="02020603050405020304" pitchFamily="18" charset="0"/>
              </a:rPr>
              <a:t> </a:t>
            </a:r>
            <a:r>
              <a:rPr lang="en-US" sz="2400" b="1" i="1" dirty="0" err="1" smtClean="0">
                <a:solidFill>
                  <a:srgbClr val="9900FF"/>
                </a:solidFill>
                <a:latin typeface="Times New Roman" panose="02020603050405020304" pitchFamily="18" charset="0"/>
                <a:cs typeface="Times New Roman" panose="02020603050405020304" pitchFamily="18" charset="0"/>
              </a:rPr>
              <a:t>thề</a:t>
            </a:r>
            <a:r>
              <a:rPr lang="en-US" sz="2400" b="1" i="1" dirty="0" smtClean="0">
                <a:solidFill>
                  <a:srgbClr val="9900FF"/>
                </a:solidFill>
                <a:latin typeface="Times New Roman" panose="02020603050405020304" pitchFamily="18" charset="0"/>
                <a:cs typeface="Times New Roman" panose="02020603050405020304" pitchFamily="18" charset="0"/>
              </a:rPr>
              <a:t> </a:t>
            </a:r>
            <a:r>
              <a:rPr lang="en-US" sz="2400" b="1" i="1" dirty="0" err="1" smtClean="0">
                <a:solidFill>
                  <a:srgbClr val="9900FF"/>
                </a:solidFill>
                <a:latin typeface="Times New Roman" panose="02020603050405020304" pitchFamily="18" charset="0"/>
                <a:cs typeface="Times New Roman" panose="02020603050405020304" pitchFamily="18" charset="0"/>
              </a:rPr>
              <a:t>chẳng</a:t>
            </a:r>
            <a:r>
              <a:rPr lang="en-US" sz="2400" b="1" i="1" dirty="0" smtClean="0">
                <a:solidFill>
                  <a:srgbClr val="9900FF"/>
                </a:solidFill>
                <a:latin typeface="Times New Roman" panose="02020603050405020304" pitchFamily="18" charset="0"/>
                <a:cs typeface="Times New Roman" panose="02020603050405020304" pitchFamily="18" charset="0"/>
              </a:rPr>
              <a:t> </a:t>
            </a:r>
            <a:r>
              <a:rPr lang="en-US" sz="2400" b="1" i="1" dirty="0" err="1" smtClean="0">
                <a:solidFill>
                  <a:srgbClr val="9900FF"/>
                </a:solidFill>
                <a:latin typeface="Times New Roman" panose="02020603050405020304" pitchFamily="18" charset="0"/>
                <a:cs typeface="Times New Roman" panose="02020603050405020304" pitchFamily="18" charset="0"/>
              </a:rPr>
              <a:t>phụ</a:t>
            </a:r>
            <a:r>
              <a:rPr lang="en-US" sz="2400" b="1" i="1" dirty="0" smtClean="0">
                <a:solidFill>
                  <a:srgbClr val="9900FF"/>
                </a:solidFill>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Nguyễn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Bỉnh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Khiêm</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885266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2965</TotalTime>
  <Words>1279</Words>
  <Application>Microsoft Office PowerPoint</Application>
  <PresentationFormat>Widescreen</PresentationFormat>
  <Paragraphs>108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vt:lpstr>
      <vt:lpstr>PowerPoint Presentation</vt:lpstr>
    </vt:vector>
  </TitlesOfParts>
  <Company>CKK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143</cp:revision>
  <dcterms:created xsi:type="dcterms:W3CDTF">2021-08-16T04:13:48Z</dcterms:created>
  <dcterms:modified xsi:type="dcterms:W3CDTF">2021-09-09T04:11:32Z</dcterms:modified>
</cp:coreProperties>
</file>